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4"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2" r:id="rId19"/>
    <p:sldId id="273" r:id="rId20"/>
    <p:sldId id="275" r:id="rId21"/>
    <p:sldId id="276" r:id="rId22"/>
    <p:sldId id="277" r:id="rId23"/>
    <p:sldId id="278" r:id="rId24"/>
    <p:sldId id="279" r:id="rId25"/>
    <p:sldId id="280"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Lst>
  <p:sldSz cx="9144000" cy="6858000" type="screen4x3"/>
  <p:notesSz cx="6858000" cy="9144000"/>
  <p:embeddedFontLst>
    <p:embeddedFont>
      <p:font typeface="Arial Black" panose="020B0604020202020204" pitchFamily="34" charset="0"/>
      <p:regular r:id="rId65"/>
    </p:embeddedFont>
    <p:embeddedFont>
      <p:font typeface="Bodoni" pitchFamily="2" charset="0"/>
      <p:regular r:id="rId66"/>
      <p:bold r:id="rId67"/>
      <p:italic r:id="rId68"/>
      <p:boldItalic r:id="rId69"/>
    </p:embeddedFont>
    <p:embeddedFont>
      <p:font typeface="Helvetica Neue" panose="02000503000000020004" pitchFamily="2" charset="0"/>
      <p:regular r:id="rId70"/>
      <p:bold r:id="rId71"/>
      <p:italic r:id="rId72"/>
      <p:boldItalic r:id="rId73"/>
    </p:embeddedFont>
    <p:embeddedFont>
      <p:font typeface="Tahoma" panose="020B0604030504040204" pitchFamily="3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20F2C6-B9D6-456A-AE15-C8569A6C7EFB}">
  <a:tblStyle styleId="{9120F2C6-B9D6-456A-AE15-C8569A6C7EF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snapToObjects="1">
      <p:cViewPr varScale="1">
        <p:scale>
          <a:sx n="45" d="100"/>
          <a:sy n="45" d="100"/>
        </p:scale>
        <p:origin x="3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19" name="Google Shape;1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98" name="Google Shape;19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06" name="Google Shape;20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
        <p:nvSpPr>
          <p:cNvPr id="213" name="Google Shape;21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
        <p:nvSpPr>
          <p:cNvPr id="220" name="Google Shape;220;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
        <p:nvSpPr>
          <p:cNvPr id="232" name="Google Shape;23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44" name="Google Shape;24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54" name="Google Shape;254;p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Show a bit of SASO and then Ada &amp; Grace</a:t>
            </a:r>
            <a:endParaRPr sz="1200" b="0" i="0" u="none" strike="noStrike" cap="none">
              <a:solidFill>
                <a:schemeClr val="dk1"/>
              </a:solidFill>
              <a:latin typeface="Arial"/>
              <a:ea typeface="Arial"/>
              <a:cs typeface="Arial"/>
              <a:sym typeface="Arial"/>
            </a:endParaRPr>
          </a:p>
        </p:txBody>
      </p:sp>
      <p:sp>
        <p:nvSpPr>
          <p:cNvPr id="255" name="Google Shape;255;p4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
        <p:nvSpPr>
          <p:cNvPr id="288" name="Google Shape;28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 name="Google Shape;289;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Italicized things we’ve seen</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273" name="Google Shape;273;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74" name="Google Shape;274;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281" name="Google Shape;28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a:t>
            </a:fld>
            <a:endParaRPr sz="1200">
              <a:solidFill>
                <a:schemeClr val="dk1"/>
              </a:solidFill>
              <a:latin typeface="Arial"/>
              <a:ea typeface="Arial"/>
              <a:cs typeface="Arial"/>
              <a:sym typeface="Arial"/>
            </a:endParaRPr>
          </a:p>
        </p:txBody>
      </p:sp>
      <p:sp>
        <p:nvSpPr>
          <p:cNvPr id="126" name="Google Shape;12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 perverse definition: Scientific progress may weaken the field</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00" name="Google Shape;30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07" name="Google Shape;30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14" name="Google Shape;31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21" name="Google Shape;32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28" name="Google Shape;32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34" name="Google Shape;33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5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26</a:t>
            </a:fld>
            <a:endParaRPr sz="1200">
              <a:solidFill>
                <a:schemeClr val="dk1"/>
              </a:solidFill>
              <a:latin typeface="Arial"/>
              <a:ea typeface="Arial"/>
              <a:cs typeface="Arial"/>
              <a:sym typeface="Arial"/>
            </a:endParaRPr>
          </a:p>
        </p:txBody>
      </p:sp>
      <p:sp>
        <p:nvSpPr>
          <p:cNvPr id="356" name="Google Shape;35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K&amp;G are part of intelligent agents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384" name="Google Shape;38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99" name="Google Shape;399;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0" name="Google Shape;400;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
        <p:nvSpPr>
          <p:cNvPr id="409" name="Google Shape;40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a:t>
            </a:fld>
            <a:endParaRPr sz="1200">
              <a:solidFill>
                <a:schemeClr val="dk1"/>
              </a:solidFill>
              <a:latin typeface="Arial"/>
              <a:ea typeface="Arial"/>
              <a:cs typeface="Arial"/>
              <a:sym typeface="Arial"/>
            </a:endParaRPr>
          </a:p>
        </p:txBody>
      </p:sp>
      <p:sp>
        <p:nvSpPr>
          <p:cNvPr id="134" name="Google Shape;134;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 perverse definition: Scientific progress may weaken the field</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6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30</a:t>
            </a:fld>
            <a:endParaRPr sz="1200">
              <a:solidFill>
                <a:schemeClr val="dk1"/>
              </a:solidFill>
              <a:latin typeface="Arial"/>
              <a:ea typeface="Arial"/>
              <a:cs typeface="Arial"/>
              <a:sym typeface="Arial"/>
            </a:endParaRPr>
          </a:p>
        </p:txBody>
      </p:sp>
      <p:sp>
        <p:nvSpPr>
          <p:cNvPr id="418" name="Google Shape;418;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9" name="Google Shape;419;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For this lecture, we’ll look at agents and their programs in the context of a simple world.</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6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
        <p:nvSpPr>
          <p:cNvPr id="427" name="Google Shape;42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8" name="Google Shape;428;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An example, but very tedious way to write, and infinite!</a:t>
            </a:r>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Will clearly need means of generalizing/compressing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6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437" name="Google Shape;437;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8" name="Google Shape;438;p64: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6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33</a:t>
            </a:fld>
            <a:endParaRPr sz="1200">
              <a:solidFill>
                <a:schemeClr val="dk1"/>
              </a:solidFill>
              <a:latin typeface="Arial"/>
              <a:ea typeface="Arial"/>
              <a:cs typeface="Arial"/>
              <a:sym typeface="Arial"/>
            </a:endParaRPr>
          </a:p>
        </p:txBody>
      </p:sp>
      <p:sp>
        <p:nvSpPr>
          <p:cNvPr id="445" name="Google Shape;445;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46" name="Google Shape;446;p66: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6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453" name="Google Shape;45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7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
        <p:nvSpPr>
          <p:cNvPr id="462" name="Google Shape;462;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3" name="Google Shape;463;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7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36</a:t>
            </a:fld>
            <a:endParaRPr sz="1200">
              <a:solidFill>
                <a:schemeClr val="dk1"/>
              </a:solidFill>
              <a:latin typeface="Arial"/>
              <a:ea typeface="Arial"/>
              <a:cs typeface="Arial"/>
              <a:sym typeface="Arial"/>
            </a:endParaRPr>
          </a:p>
        </p:txBody>
      </p:sp>
      <p:sp>
        <p:nvSpPr>
          <p:cNvPr id="471" name="Google Shape;47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Together they make a whole system, but where to draw the boundary between the two?</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7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37</a:t>
            </a:fld>
            <a:endParaRPr sz="1200">
              <a:solidFill>
                <a:schemeClr val="dk1"/>
              </a:solidFill>
              <a:latin typeface="Arial"/>
              <a:ea typeface="Arial"/>
              <a:cs typeface="Arial"/>
              <a:sym typeface="Arial"/>
            </a:endParaRPr>
          </a:p>
        </p:txBody>
      </p:sp>
      <p:sp>
        <p:nvSpPr>
          <p:cNvPr id="497" name="Google Shape;497;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8" name="Google Shape;498;p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7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38</a:t>
            </a:fld>
            <a:endParaRPr sz="1200">
              <a:solidFill>
                <a:schemeClr val="dk1"/>
              </a:solidFill>
              <a:latin typeface="Arial"/>
              <a:ea typeface="Arial"/>
              <a:cs typeface="Arial"/>
              <a:sym typeface="Arial"/>
            </a:endParaRPr>
          </a:p>
        </p:txBody>
      </p:sp>
      <p:sp>
        <p:nvSpPr>
          <p:cNvPr id="505" name="Google Shape;50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6" name="Google Shape;506;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7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39</a:t>
            </a:fld>
            <a:endParaRPr sz="1200">
              <a:solidFill>
                <a:schemeClr val="dk1"/>
              </a:solidFill>
              <a:latin typeface="Arial"/>
              <a:ea typeface="Arial"/>
              <a:cs typeface="Arial"/>
              <a:sym typeface="Arial"/>
            </a:endParaRPr>
          </a:p>
        </p:txBody>
      </p:sp>
      <p:sp>
        <p:nvSpPr>
          <p:cNvPr id="518" name="Google Shape;518;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9" name="Google Shape;519;p79: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Volledige observeerbare omgevingen zijn handig omdat de agent geen </a:t>
            </a:r>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Interne staat moet bijhouden over de omgeving</a:t>
            </a:r>
            <a:endParaRPr/>
          </a:p>
          <a:p>
            <a:pPr marL="0" marR="0" lvl="0" indent="0" algn="l" rtl="0">
              <a:spcBef>
                <a:spcPts val="36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Partieel observeerbare omgevingen door noise of niet goed afgestelde sensoren of ontbrekende informatie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0: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
        <p:nvSpPr>
          <p:cNvPr id="146" name="Google Shape;14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8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40</a:t>
            </a:fld>
            <a:endParaRPr sz="1200">
              <a:solidFill>
                <a:schemeClr val="dk1"/>
              </a:solidFill>
              <a:latin typeface="Arial"/>
              <a:ea typeface="Arial"/>
              <a:cs typeface="Arial"/>
              <a:sym typeface="Arial"/>
            </a:endParaRPr>
          </a:p>
        </p:txBody>
      </p:sp>
      <p:sp>
        <p:nvSpPr>
          <p:cNvPr id="527" name="Google Shape;527;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8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41</a:t>
            </a:fld>
            <a:endParaRPr sz="1200">
              <a:solidFill>
                <a:schemeClr val="dk1"/>
              </a:solidFill>
              <a:latin typeface="Arial"/>
              <a:ea typeface="Arial"/>
              <a:cs typeface="Arial"/>
              <a:sym typeface="Arial"/>
            </a:endParaRPr>
          </a:p>
        </p:txBody>
      </p:sp>
      <p:sp>
        <p:nvSpPr>
          <p:cNvPr id="536" name="Google Shape;536;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37" name="Google Shape;537;p83: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Als de omgeving gedeeltelijk observeerbaar is kan deze stochastisch lijken.</a:t>
            </a:r>
            <a:endParaRPr/>
          </a:p>
          <a:p>
            <a:pPr marL="0" marR="0" lvl="0" indent="0" algn="l" rtl="0">
              <a:spcBef>
                <a:spcPts val="36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Dus het is beter om te kijken of de omgebing determinitisch of stochastisch is vanuit het standpunt van de agent.</a:t>
            </a:r>
            <a:endParaRPr/>
          </a:p>
          <a:p>
            <a:pPr marL="0" marR="0" lvl="0" indent="0" algn="l" rtl="0">
              <a:spcBef>
                <a:spcPts val="360"/>
              </a:spcBef>
              <a:spcAft>
                <a:spcPts val="0"/>
              </a:spcAft>
              <a:buNone/>
            </a:pPr>
            <a:endParaRPr sz="1200" b="0" i="0" u="none" strike="noStrike" cap="none">
              <a:solidFill>
                <a:schemeClr val="dk1"/>
              </a:solidFill>
              <a:latin typeface="Arial"/>
              <a:ea typeface="Arial"/>
              <a:cs typeface="Arial"/>
              <a:sym typeface="Arial"/>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Als de omgeving deterministisch is behalve de acties van de andere agenten dan is de omgeving strategisch.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8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42</a:t>
            </a:fld>
            <a:endParaRPr sz="1200">
              <a:solidFill>
                <a:schemeClr val="dk1"/>
              </a:solidFill>
              <a:latin typeface="Arial"/>
              <a:ea typeface="Arial"/>
              <a:cs typeface="Arial"/>
              <a:sym typeface="Arial"/>
            </a:endParaRPr>
          </a:p>
        </p:txBody>
      </p:sp>
      <p:sp>
        <p:nvSpPr>
          <p:cNvPr id="545" name="Google Shape;545;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46" name="Google Shape;546;p85: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8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43</a:t>
            </a:fld>
            <a:endParaRPr sz="1200">
              <a:solidFill>
                <a:schemeClr val="dk1"/>
              </a:solidFill>
              <a:latin typeface="Arial"/>
              <a:ea typeface="Arial"/>
              <a:cs typeface="Arial"/>
              <a:sym typeface="Arial"/>
            </a:endParaRPr>
          </a:p>
        </p:txBody>
      </p:sp>
      <p:sp>
        <p:nvSpPr>
          <p:cNvPr id="554" name="Google Shape;554;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55" name="Google Shape;555;p87: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8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44</a:t>
            </a:fld>
            <a:endParaRPr sz="1200">
              <a:solidFill>
                <a:schemeClr val="dk1"/>
              </a:solidFill>
              <a:latin typeface="Arial"/>
              <a:ea typeface="Arial"/>
              <a:cs typeface="Arial"/>
              <a:sym typeface="Arial"/>
            </a:endParaRPr>
          </a:p>
        </p:txBody>
      </p:sp>
      <p:sp>
        <p:nvSpPr>
          <p:cNvPr id="563" name="Google Shape;563;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64" name="Google Shape;564;p89: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May depend on level of granularity at which task is analyzed</a:t>
            </a: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9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45</a:t>
            </a:fld>
            <a:endParaRPr sz="1200">
              <a:solidFill>
                <a:schemeClr val="dk1"/>
              </a:solidFill>
              <a:latin typeface="Arial"/>
              <a:ea typeface="Arial"/>
              <a:cs typeface="Arial"/>
              <a:sym typeface="Arial"/>
            </a:endParaRPr>
          </a:p>
        </p:txBody>
      </p:sp>
      <p:sp>
        <p:nvSpPr>
          <p:cNvPr id="572" name="Google Shape;572;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73" name="Google Shape;573;p91: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9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46</a:t>
            </a:fld>
            <a:endParaRPr sz="1200">
              <a:solidFill>
                <a:schemeClr val="dk1"/>
              </a:solidFill>
              <a:latin typeface="Arial"/>
              <a:ea typeface="Arial"/>
              <a:cs typeface="Arial"/>
              <a:sym typeface="Arial"/>
            </a:endParaRPr>
          </a:p>
        </p:txBody>
      </p:sp>
      <p:sp>
        <p:nvSpPr>
          <p:cNvPr id="581" name="Google Shape;581;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82" name="Google Shape;582;p93: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9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47</a:t>
            </a:fld>
            <a:endParaRPr sz="1200">
              <a:solidFill>
                <a:schemeClr val="dk1"/>
              </a:solidFill>
              <a:latin typeface="Arial"/>
              <a:ea typeface="Arial"/>
              <a:cs typeface="Arial"/>
              <a:sym typeface="Arial"/>
            </a:endParaRPr>
          </a:p>
        </p:txBody>
      </p:sp>
      <p:sp>
        <p:nvSpPr>
          <p:cNvPr id="590" name="Google Shape;590;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91" name="Google Shape;591;p95: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9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48</a:t>
            </a:fld>
            <a:endParaRPr sz="1200">
              <a:solidFill>
                <a:schemeClr val="dk1"/>
              </a:solidFill>
              <a:latin typeface="Arial"/>
              <a:ea typeface="Arial"/>
              <a:cs typeface="Arial"/>
              <a:sym typeface="Arial"/>
            </a:endParaRPr>
          </a:p>
        </p:txBody>
      </p:sp>
      <p:sp>
        <p:nvSpPr>
          <p:cNvPr id="599" name="Google Shape;59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0" name="Google Shape;600;p97: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9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49</a:t>
            </a:fld>
            <a:endParaRPr sz="1200">
              <a:solidFill>
                <a:schemeClr val="dk1"/>
              </a:solidFill>
              <a:latin typeface="Arial"/>
              <a:ea typeface="Arial"/>
              <a:cs typeface="Arial"/>
              <a:sym typeface="Arial"/>
            </a:endParaRPr>
          </a:p>
        </p:txBody>
      </p:sp>
      <p:sp>
        <p:nvSpPr>
          <p:cNvPr id="608" name="Google Shape;608;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09" name="Google Shape;609;p99: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54" name="Google Shape;15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10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50</a:t>
            </a:fld>
            <a:endParaRPr sz="1200">
              <a:solidFill>
                <a:schemeClr val="dk1"/>
              </a:solidFill>
              <a:latin typeface="Arial"/>
              <a:ea typeface="Arial"/>
              <a:cs typeface="Arial"/>
              <a:sym typeface="Arial"/>
            </a:endParaRPr>
          </a:p>
        </p:txBody>
      </p:sp>
      <p:sp>
        <p:nvSpPr>
          <p:cNvPr id="617" name="Google Shape;617;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618" name="Google Shape;618;p101:notes"/>
          <p:cNvSpPr txBox="1">
            <a:spLocks noGrp="1"/>
          </p:cNvSpPr>
          <p:nvPr>
            <p:ph type="body" idx="1"/>
          </p:nvPr>
        </p:nvSpPr>
        <p:spPr>
          <a:xfrm>
            <a:off x="914400" y="4343400"/>
            <a:ext cx="50292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the agent performance score changes ahen time passes, the environment is semi-dynamic.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10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51</a:t>
            </a:fld>
            <a:endParaRPr sz="1200">
              <a:solidFill>
                <a:schemeClr val="dk1"/>
              </a:solidFill>
              <a:latin typeface="Arial"/>
              <a:ea typeface="Arial"/>
              <a:cs typeface="Arial"/>
              <a:sym typeface="Arial"/>
            </a:endParaRPr>
          </a:p>
        </p:txBody>
      </p:sp>
      <p:sp>
        <p:nvSpPr>
          <p:cNvPr id="626" name="Google Shape;626;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7" name="Google Shape;627;p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10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52</a:t>
            </a:fld>
            <a:endParaRPr sz="1200">
              <a:solidFill>
                <a:schemeClr val="dk1"/>
              </a:solidFill>
              <a:latin typeface="Arial"/>
              <a:ea typeface="Arial"/>
              <a:cs typeface="Arial"/>
              <a:sym typeface="Arial"/>
            </a:endParaRPr>
          </a:p>
        </p:txBody>
      </p:sp>
      <p:sp>
        <p:nvSpPr>
          <p:cNvPr id="635" name="Google Shape;635;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6" name="Google Shape;636;p10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10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53</a:t>
            </a:fld>
            <a:endParaRPr sz="1200">
              <a:solidFill>
                <a:schemeClr val="dk1"/>
              </a:solidFill>
              <a:latin typeface="Arial"/>
              <a:ea typeface="Arial"/>
              <a:cs typeface="Arial"/>
              <a:sym typeface="Arial"/>
            </a:endParaRPr>
          </a:p>
        </p:txBody>
      </p:sp>
      <p:sp>
        <p:nvSpPr>
          <p:cNvPr id="643" name="Google Shape;643;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4" name="Google Shape;644;p1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1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54</a:t>
            </a:fld>
            <a:endParaRPr sz="1200">
              <a:solidFill>
                <a:schemeClr val="dk1"/>
              </a:solidFill>
              <a:latin typeface="Arial"/>
              <a:ea typeface="Arial"/>
              <a:cs typeface="Arial"/>
              <a:sym typeface="Arial"/>
            </a:endParaRPr>
          </a:p>
        </p:txBody>
      </p:sp>
      <p:sp>
        <p:nvSpPr>
          <p:cNvPr id="651" name="Google Shape;651;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2" name="Google Shape;652;p1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113: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55</a:t>
            </a:fld>
            <a:endParaRPr sz="1200">
              <a:solidFill>
                <a:schemeClr val="dk1"/>
              </a:solidFill>
              <a:latin typeface="Arial"/>
              <a:ea typeface="Arial"/>
              <a:cs typeface="Arial"/>
              <a:sym typeface="Arial"/>
            </a:endParaRPr>
          </a:p>
        </p:txBody>
      </p:sp>
      <p:sp>
        <p:nvSpPr>
          <p:cNvPr id="660" name="Google Shape;660;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1" name="Google Shape;661;p1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4 is number of possible distinct percepts: A or B, clean or dirty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1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56</a:t>
            </a:fld>
            <a:endParaRPr sz="1200">
              <a:solidFill>
                <a:schemeClr val="dk1"/>
              </a:solidFill>
              <a:latin typeface="Arial"/>
              <a:ea typeface="Arial"/>
              <a:cs typeface="Arial"/>
              <a:sym typeface="Arial"/>
            </a:endParaRPr>
          </a:p>
        </p:txBody>
      </p:sp>
      <p:sp>
        <p:nvSpPr>
          <p:cNvPr id="670" name="Google Shape;670;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1" name="Google Shape;671;p1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79" name="Google Shape;679;p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Move right: Update state that in room B</a:t>
            </a:r>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Suck: Update state that B is clean</a:t>
            </a:r>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Move left: Update state that in room A</a:t>
            </a:r>
            <a:endParaRPr/>
          </a:p>
          <a:p>
            <a:pPr marL="0" marR="0" lvl="0" indent="0" algn="l" rtl="0">
              <a:spcBef>
                <a:spcPts val="360"/>
              </a:spcBef>
              <a:spcAft>
                <a:spcPts val="0"/>
              </a:spcAft>
              <a:buNone/>
            </a:pPr>
            <a:r>
              <a:rPr lang="en-US" sz="1200" b="0" i="0" u="none" strike="noStrike" cap="none">
                <a:solidFill>
                  <a:schemeClr val="dk1"/>
                </a:solidFill>
                <a:latin typeface="Arial"/>
                <a:ea typeface="Arial"/>
                <a:cs typeface="Arial"/>
                <a:sym typeface="Arial"/>
              </a:rPr>
              <a:t>Suck: Update state that A is clean</a:t>
            </a:r>
            <a:endParaRPr sz="1200" b="0" i="0" u="none" strike="noStrike" cap="none">
              <a:solidFill>
                <a:schemeClr val="dk1"/>
              </a:solidFill>
              <a:latin typeface="Arial"/>
              <a:ea typeface="Arial"/>
              <a:cs typeface="Arial"/>
              <a:sym typeface="Arial"/>
            </a:endParaRPr>
          </a:p>
        </p:txBody>
      </p:sp>
      <p:sp>
        <p:nvSpPr>
          <p:cNvPr id="680" name="Google Shape;680;p12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57</a:t>
            </a:fld>
            <a:endParaRPr sz="1200">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25: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58</a:t>
            </a:fld>
            <a:endParaRPr sz="1200">
              <a:solidFill>
                <a:schemeClr val="dk1"/>
              </a:solidFill>
              <a:latin typeface="Arial"/>
              <a:ea typeface="Arial"/>
              <a:cs typeface="Arial"/>
              <a:sym typeface="Arial"/>
            </a:endParaRPr>
          </a:p>
        </p:txBody>
      </p:sp>
      <p:sp>
        <p:nvSpPr>
          <p:cNvPr id="689" name="Google Shape;689;p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0" name="Google Shape;690;p1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698" name="Google Shape;698;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62" name="Google Shape;16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2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60</a:t>
            </a:fld>
            <a:endParaRPr sz="1200">
              <a:solidFill>
                <a:schemeClr val="dk1"/>
              </a:solidFill>
              <a:latin typeface="Arial"/>
              <a:ea typeface="Arial"/>
              <a:cs typeface="Arial"/>
              <a:sym typeface="Arial"/>
            </a:endParaRPr>
          </a:p>
        </p:txBody>
      </p:sp>
      <p:sp>
        <p:nvSpPr>
          <p:cNvPr id="706" name="Google Shape;706;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p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715" name="Google Shape;715;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722" name="Google Shape;722;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71" name="Google Shape;17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79" name="Google Shape;17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endParaRPr/>
          </a:p>
        </p:txBody>
      </p:sp>
      <p:sp>
        <p:nvSpPr>
          <p:cNvPr id="187" name="Google Shape;18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457200" y="228600"/>
            <a:ext cx="7772400" cy="4571999"/>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Arial Black"/>
              <a:buNone/>
              <a:defRPr sz="6000" b="0" i="0" u="none" strike="noStrike" cap="none">
                <a:solidFill>
                  <a:schemeClr val="dk1"/>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Google Shape;19;p2"/>
          <p:cNvSpPr txBox="1">
            <a:spLocks noGrp="1"/>
          </p:cNvSpPr>
          <p:nvPr>
            <p:ph type="subTitle" idx="1"/>
          </p:nvPr>
        </p:nvSpPr>
        <p:spPr>
          <a:xfrm>
            <a:off x="457200" y="4800600"/>
            <a:ext cx="6858000" cy="914400"/>
          </a:xfrm>
          <a:prstGeom prst="rect">
            <a:avLst/>
          </a:prstGeom>
          <a:noFill/>
          <a:ln>
            <a:noFill/>
          </a:ln>
        </p:spPr>
        <p:txBody>
          <a:bodyPr spcFirstLastPara="1" wrap="square" lIns="91425" tIns="91425" rIns="91425" bIns="91425" anchor="t" anchorCtr="0"/>
          <a:lstStyle>
            <a:lvl1pPr marL="0" marR="0" lvl="0" indent="0" algn="l" rtl="0">
              <a:spcBef>
                <a:spcPts val="480"/>
              </a:spcBef>
              <a:spcAft>
                <a:spcPts val="0"/>
              </a:spcAft>
              <a:buClr>
                <a:schemeClr val="dk2"/>
              </a:buClr>
              <a:buSzPts val="1400"/>
              <a:buFont typeface="Arial"/>
              <a:buNone/>
              <a:defRPr sz="2400" b="0" i="0" u="none" strike="noStrike" cap="none">
                <a:solidFill>
                  <a:schemeClr val="dk2"/>
                </a:solidFill>
                <a:latin typeface="Arial Black"/>
                <a:ea typeface="Arial Black"/>
                <a:cs typeface="Arial Black"/>
                <a:sym typeface="Arial Black"/>
              </a:defRPr>
            </a:lvl1pPr>
            <a:lvl2pPr marL="457200" marR="0" lvl="1" indent="0" algn="ctr" rtl="0">
              <a:spcBef>
                <a:spcPts val="600"/>
              </a:spcBef>
              <a:spcAft>
                <a:spcPts val="0"/>
              </a:spcAft>
              <a:buClr>
                <a:schemeClr val="dk2"/>
              </a:buClr>
              <a:buSzPts val="2000"/>
              <a:buFont typeface="Arial"/>
              <a:buNone/>
              <a:defRPr sz="2000" b="0" i="0" u="none" strike="noStrike" cap="none">
                <a:solidFill>
                  <a:srgbClr val="888888"/>
                </a:solidFill>
                <a:latin typeface="Arial"/>
                <a:ea typeface="Arial"/>
                <a:cs typeface="Arial"/>
                <a:sym typeface="Arial"/>
              </a:defRPr>
            </a:lvl2pPr>
            <a:lvl3pPr marL="914400" marR="0" lvl="2" indent="0" algn="ctr" rtl="0">
              <a:spcBef>
                <a:spcPts val="360"/>
              </a:spcBef>
              <a:spcAft>
                <a:spcPts val="0"/>
              </a:spcAft>
              <a:buClr>
                <a:schemeClr val="dk2"/>
              </a:buClr>
              <a:buSzPts val="1800"/>
              <a:buFont typeface="Arial"/>
              <a:buNone/>
              <a:defRPr sz="1800" b="0" i="0" u="none" strike="noStrike" cap="none">
                <a:solidFill>
                  <a:srgbClr val="888888"/>
                </a:solidFill>
                <a:latin typeface="Arial"/>
                <a:ea typeface="Arial"/>
                <a:cs typeface="Arial"/>
                <a:sym typeface="Arial"/>
              </a:defRPr>
            </a:lvl3pPr>
            <a:lvl4pPr marL="1371600" marR="0" lvl="3" indent="0" algn="ctr" rtl="0">
              <a:spcBef>
                <a:spcPts val="360"/>
              </a:spcBef>
              <a:spcAft>
                <a:spcPts val="0"/>
              </a:spcAft>
              <a:buClr>
                <a:schemeClr val="dk2"/>
              </a:buClr>
              <a:buSzPts val="1800"/>
              <a:buFont typeface="Arial"/>
              <a:buNone/>
              <a:defRPr sz="1800" b="0" i="0" u="none" strike="noStrike" cap="none">
                <a:solidFill>
                  <a:srgbClr val="888888"/>
                </a:solidFill>
                <a:latin typeface="Arial"/>
                <a:ea typeface="Arial"/>
                <a:cs typeface="Arial"/>
                <a:sym typeface="Arial"/>
              </a:defRPr>
            </a:lvl4pPr>
            <a:lvl5pPr marL="1828800" marR="0" lvl="4" indent="0" algn="ctr" rtl="0">
              <a:spcBef>
                <a:spcPts val="360"/>
              </a:spcBef>
              <a:spcAft>
                <a:spcPts val="0"/>
              </a:spcAft>
              <a:buClr>
                <a:schemeClr val="dk2"/>
              </a:buClr>
              <a:buSzPts val="1800"/>
              <a:buFont typeface="Arial"/>
              <a:buNone/>
              <a:defRPr sz="1800" b="0" i="0" u="none" strike="noStrike" cap="none">
                <a:solidFill>
                  <a:srgbClr val="888888"/>
                </a:solidFill>
                <a:latin typeface="Arial"/>
                <a:ea typeface="Arial"/>
                <a:cs typeface="Arial"/>
                <a:sym typeface="Arial"/>
              </a:defRPr>
            </a:lvl5pPr>
            <a:lvl6pPr marL="2286000" marR="0" lvl="5" indent="0" algn="ctr" rtl="0">
              <a:spcBef>
                <a:spcPts val="32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2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2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20"/>
              </a:spcBef>
              <a:spcAft>
                <a:spcPts val="0"/>
              </a:spcAft>
              <a:buClr>
                <a:schemeClr val="dk2"/>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20" name="Google Shape;20;p2"/>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21" name="Google Shape;21;p2"/>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22" name="Google Shape;22;p2"/>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3" name="Google Shape;23;p2"/>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24" name="Google Shape;24;p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1"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1"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1"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1"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3" name="Google Shape;73;p11"/>
          <p:cNvSpPr txBox="1">
            <a:spLocks noGrp="1"/>
          </p:cNvSpPr>
          <p:nvPr>
            <p:ph type="body" idx="1"/>
          </p:nvPr>
        </p:nvSpPr>
        <p:spPr>
          <a:xfrm>
            <a:off x="1627632" y="1572768"/>
            <a:ext cx="3291840" cy="639762"/>
          </a:xfrm>
          <a:prstGeom prst="rect">
            <a:avLst/>
          </a:prstGeom>
          <a:noFill/>
          <a:ln>
            <a:noFill/>
          </a:ln>
        </p:spPr>
        <p:txBody>
          <a:bodyPr spcFirstLastPara="1" wrap="square" lIns="91425" tIns="91425" rIns="91425" bIns="91425" anchor="b" anchorCtr="0"/>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Arial Black"/>
                <a:ea typeface="Arial Black"/>
                <a:cs typeface="Arial Black"/>
                <a:sym typeface="Arial Black"/>
              </a:defRPr>
            </a:lvl1pPr>
            <a:lvl2pPr marL="914400" marR="0" lvl="1" indent="-228600" algn="l" rtl="0">
              <a:spcBef>
                <a:spcPts val="60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2"/>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2"/>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2"/>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4" name="Google Shape;74;p11"/>
          <p:cNvSpPr txBox="1">
            <a:spLocks noGrp="1"/>
          </p:cNvSpPr>
          <p:nvPr>
            <p:ph type="body" idx="2"/>
          </p:nvPr>
        </p:nvSpPr>
        <p:spPr>
          <a:xfrm>
            <a:off x="1627632" y="2259366"/>
            <a:ext cx="3291840" cy="384048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5" name="Google Shape;75;p11"/>
          <p:cNvSpPr txBox="1">
            <a:spLocks noGrp="1"/>
          </p:cNvSpPr>
          <p:nvPr>
            <p:ph type="body" idx="3"/>
          </p:nvPr>
        </p:nvSpPr>
        <p:spPr>
          <a:xfrm>
            <a:off x="5093208" y="1572768"/>
            <a:ext cx="3291840" cy="639762"/>
          </a:xfrm>
          <a:prstGeom prst="rect">
            <a:avLst/>
          </a:prstGeom>
          <a:noFill/>
          <a:ln>
            <a:noFill/>
          </a:ln>
        </p:spPr>
        <p:txBody>
          <a:bodyPr spcFirstLastPara="1" wrap="square" lIns="91425" tIns="91425" rIns="91425" bIns="91425" anchor="b" anchorCtr="0"/>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Arial Black"/>
                <a:ea typeface="Arial Black"/>
                <a:cs typeface="Arial Black"/>
                <a:sym typeface="Arial Black"/>
              </a:defRPr>
            </a:lvl1pPr>
            <a:lvl2pPr marL="914400" marR="0" lvl="1" indent="-228600" algn="l" rtl="0">
              <a:spcBef>
                <a:spcPts val="600"/>
              </a:spcBef>
              <a:spcAft>
                <a:spcPts val="0"/>
              </a:spcAft>
              <a:buClr>
                <a:schemeClr val="dk2"/>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2"/>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2"/>
              </a:buClr>
              <a:buSzPts val="18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2"/>
              </a:buClr>
              <a:buSzPts val="18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2"/>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6" name="Google Shape;76;p11"/>
          <p:cNvSpPr txBox="1">
            <a:spLocks noGrp="1"/>
          </p:cNvSpPr>
          <p:nvPr>
            <p:ph type="body" idx="4"/>
          </p:nvPr>
        </p:nvSpPr>
        <p:spPr>
          <a:xfrm>
            <a:off x="5093208" y="2259366"/>
            <a:ext cx="3291840" cy="384048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8" name="Google Shape;78;p11"/>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9" name="Google Shape;79;p1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575050" y="1600200"/>
            <a:ext cx="5111750" cy="4480560"/>
          </a:xfrm>
          <a:prstGeom prst="rect">
            <a:avLst/>
          </a:prstGeom>
          <a:noFill/>
          <a:ln>
            <a:noFill/>
          </a:ln>
        </p:spPr>
        <p:txBody>
          <a:bodyPr spcFirstLastPara="1" wrap="square" lIns="91425" tIns="91425" rIns="91425" bIns="91425" anchor="t" anchorCtr="0"/>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914400" marR="0" lvl="1" indent="-406400" algn="l" rtl="0">
              <a:spcBef>
                <a:spcPts val="600"/>
              </a:spcBef>
              <a:spcAft>
                <a:spcPts val="0"/>
              </a:spcAft>
              <a:buClr>
                <a:schemeClr val="dk2"/>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body" idx="2"/>
          </p:nvPr>
        </p:nvSpPr>
        <p:spPr>
          <a:xfrm>
            <a:off x="457200" y="1600200"/>
            <a:ext cx="3008313" cy="448056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Clr>
                <a:schemeClr val="dk2"/>
              </a:buClr>
              <a:buSzPts val="20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2"/>
              </a:buClr>
              <a:buSzPts val="18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2"/>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2"/>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4" name="Google Shape;84;p12"/>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5" name="Google Shape;85;p1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86" name="Google Shape;86;p12"/>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7"/>
        <p:cNvGrpSpPr/>
        <p:nvPr/>
      </p:nvGrpSpPr>
      <p:grpSpPr>
        <a:xfrm>
          <a:off x="0" y="0"/>
          <a:ext cx="0" cy="0"/>
          <a:chOff x="0" y="0"/>
          <a:chExt cx="0" cy="0"/>
        </a:xfrm>
      </p:grpSpPr>
      <p:sp>
        <p:nvSpPr>
          <p:cNvPr id="88" name="Google Shape;88;p13"/>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89" name="Google Shape;89;p13"/>
          <p:cNvSpPr>
            <a:spLocks noGrp="1"/>
          </p:cNvSpPr>
          <p:nvPr>
            <p:ph type="pic" idx="2"/>
          </p:nvPr>
        </p:nvSpPr>
        <p:spPr>
          <a:xfrm>
            <a:off x="-1" y="0"/>
            <a:ext cx="9000877" cy="4846320"/>
          </a:xfrm>
          <a:prstGeom prst="rect">
            <a:avLst/>
          </a:prstGeom>
          <a:solidFill>
            <a:srgbClr val="BFBFBF"/>
          </a:solid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b="1" i="0" u="none" strike="noStrike" cap="none">
                <a:solidFill>
                  <a:schemeClr val="dk1"/>
                </a:solidFill>
                <a:latin typeface="Arial"/>
                <a:ea typeface="Arial"/>
                <a:cs typeface="Arial"/>
                <a:sym typeface="Arial"/>
              </a:defRPr>
            </a:lvl1pPr>
            <a:lvl2pPr marL="457200" marR="0" lvl="1" indent="0" algn="l" rtl="0">
              <a:spcBef>
                <a:spcPts val="600"/>
              </a:spcBef>
              <a:spcAft>
                <a:spcPts val="0"/>
              </a:spcAft>
              <a:buClr>
                <a:schemeClr val="dk2"/>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2"/>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2"/>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90" name="Google Shape;90;p13"/>
          <p:cNvSpPr txBox="1">
            <a:spLocks noGrp="1"/>
          </p:cNvSpPr>
          <p:nvPr>
            <p:ph type="body" idx="1"/>
          </p:nvPr>
        </p:nvSpPr>
        <p:spPr>
          <a:xfrm>
            <a:off x="457200" y="5715000"/>
            <a:ext cx="8153400" cy="4572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chemeClr val="dk1"/>
              </a:buClr>
              <a:buSzPts val="1400"/>
              <a:buFont typeface="Arial"/>
              <a:buNone/>
              <a:defRPr sz="1600" b="1" i="0" u="none" strike="noStrike" cap="none">
                <a:solidFill>
                  <a:schemeClr val="dk1"/>
                </a:solidFill>
                <a:latin typeface="Arial"/>
                <a:ea typeface="Arial"/>
                <a:cs typeface="Arial"/>
                <a:sym typeface="Arial"/>
              </a:defRPr>
            </a:lvl1pPr>
            <a:lvl2pPr marL="914400" marR="0" lvl="1" indent="-228600" algn="l" rtl="0">
              <a:spcBef>
                <a:spcPts val="600"/>
              </a:spcBef>
              <a:spcAft>
                <a:spcPts val="0"/>
              </a:spcAft>
              <a:buClr>
                <a:schemeClr val="dk2"/>
              </a:buClr>
              <a:buSzPts val="20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2"/>
              </a:buClr>
              <a:buSzPts val="18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2"/>
              </a:buClr>
              <a:buSzPts val="18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2"/>
              </a:buClr>
              <a:buSzPts val="18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2"/>
              </a:buClr>
              <a:buSzPts val="1600"/>
              <a:buFont typeface="Arial"/>
              <a:buNone/>
              <a:defRPr sz="900" b="0" i="0" u="none" strike="noStrike" cap="none">
                <a:solidFill>
                  <a:schemeClr val="dk1"/>
                </a:solidFill>
                <a:latin typeface="Arial"/>
                <a:ea typeface="Arial"/>
                <a:cs typeface="Arial"/>
                <a:sym typeface="Arial"/>
              </a:defRPr>
            </a:lvl9pPr>
          </a:lstStyle>
          <a:p>
            <a:endParaRPr/>
          </a:p>
        </p:txBody>
      </p:sp>
      <p:sp>
        <p:nvSpPr>
          <p:cNvPr id="91" name="Google Shape;91;p13"/>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92" name="Google Shape;92;p13"/>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93" name="Google Shape;93;p1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1"/>
                </a:solidFill>
                <a:latin typeface="Arial"/>
                <a:ea typeface="Arial"/>
                <a:cs typeface="Arial"/>
                <a:sym typeface="Arial"/>
              </a:defRPr>
            </a:lvl1pPr>
            <a:lvl2pPr marL="0" marR="0" lvl="1" indent="0" algn="l" rtl="0">
              <a:spcBef>
                <a:spcPts val="0"/>
              </a:spcBef>
              <a:spcAft>
                <a:spcPts val="0"/>
              </a:spcAft>
              <a:buNone/>
              <a:defRPr sz="2400" b="1">
                <a:solidFill>
                  <a:schemeClr val="dk1"/>
                </a:solidFill>
                <a:latin typeface="Arial"/>
                <a:ea typeface="Arial"/>
                <a:cs typeface="Arial"/>
                <a:sym typeface="Arial"/>
              </a:defRPr>
            </a:lvl2pPr>
            <a:lvl3pPr marL="0" marR="0" lvl="2" indent="0" algn="l" rtl="0">
              <a:spcBef>
                <a:spcPts val="0"/>
              </a:spcBef>
              <a:spcAft>
                <a:spcPts val="0"/>
              </a:spcAft>
              <a:buNone/>
              <a:defRPr sz="2400" b="1">
                <a:solidFill>
                  <a:schemeClr val="dk1"/>
                </a:solidFill>
                <a:latin typeface="Arial"/>
                <a:ea typeface="Arial"/>
                <a:cs typeface="Arial"/>
                <a:sym typeface="Arial"/>
              </a:defRPr>
            </a:lvl3pPr>
            <a:lvl4pPr marL="0" marR="0" lvl="3" indent="0" algn="l" rtl="0">
              <a:spcBef>
                <a:spcPts val="0"/>
              </a:spcBef>
              <a:spcAft>
                <a:spcPts val="0"/>
              </a:spcAft>
              <a:buNone/>
              <a:defRPr sz="2400" b="1">
                <a:solidFill>
                  <a:schemeClr val="dk1"/>
                </a:solidFill>
                <a:latin typeface="Arial"/>
                <a:ea typeface="Arial"/>
                <a:cs typeface="Arial"/>
                <a:sym typeface="Arial"/>
              </a:defRPr>
            </a:lvl4pPr>
            <a:lvl5pPr marL="0" marR="0" lvl="4" indent="0" algn="l" rtl="0">
              <a:spcBef>
                <a:spcPts val="0"/>
              </a:spcBef>
              <a:spcAft>
                <a:spcPts val="0"/>
              </a:spcAft>
              <a:buNone/>
              <a:defRPr sz="2400" b="1">
                <a:solidFill>
                  <a:schemeClr val="dk1"/>
                </a:solidFill>
                <a:latin typeface="Arial"/>
                <a:ea typeface="Arial"/>
                <a:cs typeface="Arial"/>
                <a:sym typeface="Arial"/>
              </a:defRPr>
            </a:lvl5pPr>
            <a:lvl6pPr marL="0" marR="0" lvl="5" indent="0" algn="l" rtl="0">
              <a:spcBef>
                <a:spcPts val="0"/>
              </a:spcBef>
              <a:spcAft>
                <a:spcPts val="0"/>
              </a:spcAft>
              <a:buNone/>
              <a:defRPr sz="2400" b="1">
                <a:solidFill>
                  <a:schemeClr val="dk1"/>
                </a:solidFill>
                <a:latin typeface="Arial"/>
                <a:ea typeface="Arial"/>
                <a:cs typeface="Arial"/>
                <a:sym typeface="Arial"/>
              </a:defRPr>
            </a:lvl6pPr>
            <a:lvl7pPr marL="0" marR="0" lvl="6" indent="0" algn="l" rtl="0">
              <a:spcBef>
                <a:spcPts val="0"/>
              </a:spcBef>
              <a:spcAft>
                <a:spcPts val="0"/>
              </a:spcAft>
              <a:buNone/>
              <a:defRPr sz="2400" b="1">
                <a:solidFill>
                  <a:schemeClr val="dk1"/>
                </a:solidFill>
                <a:latin typeface="Arial"/>
                <a:ea typeface="Arial"/>
                <a:cs typeface="Arial"/>
                <a:sym typeface="Arial"/>
              </a:defRPr>
            </a:lvl7pPr>
            <a:lvl8pPr marL="0" marR="0" lvl="7" indent="0" algn="l" rtl="0">
              <a:spcBef>
                <a:spcPts val="0"/>
              </a:spcBef>
              <a:spcAft>
                <a:spcPts val="0"/>
              </a:spcAft>
              <a:buNone/>
              <a:defRPr sz="2400" b="1">
                <a:solidFill>
                  <a:schemeClr val="dk1"/>
                </a:solidFill>
                <a:latin typeface="Arial"/>
                <a:ea typeface="Arial"/>
                <a:cs typeface="Arial"/>
                <a:sym typeface="Arial"/>
              </a:defRPr>
            </a:lvl8pPr>
            <a:lvl9pPr marL="0" marR="0" lvl="8" indent="0" algn="l" rtl="0">
              <a:spcBef>
                <a:spcPts val="0"/>
              </a:spcBef>
              <a:spcAft>
                <a:spcPts val="0"/>
              </a:spcAft>
              <a:buNone/>
              <a:defRPr sz="2400" b="1">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94" name="Google Shape;94;p13"/>
          <p:cNvSpPr txBox="1">
            <a:spLocks noGrp="1"/>
          </p:cNvSpPr>
          <p:nvPr>
            <p:ph type="title"/>
          </p:nvPr>
        </p:nvSpPr>
        <p:spPr>
          <a:xfrm>
            <a:off x="457200" y="4953000"/>
            <a:ext cx="8153400" cy="7620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dk2"/>
              </a:buClr>
              <a:buSzPts val="1400"/>
              <a:buFont typeface="Arial Black"/>
              <a:buNone/>
              <a:defRPr sz="32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5" name="Google Shape;95;p13"/>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98" name="Google Shape;98;p14"/>
          <p:cNvSpPr txBox="1">
            <a:spLocks noGrp="1"/>
          </p:cNvSpPr>
          <p:nvPr>
            <p:ph type="body" idx="1"/>
          </p:nvPr>
        </p:nvSpPr>
        <p:spPr>
          <a:xfrm rot="5400000">
            <a:off x="2080418" y="129382"/>
            <a:ext cx="4373563" cy="76200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99" name="Google Shape;99;p14"/>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00" name="Google Shape;100;p14"/>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01" name="Google Shape;101;p1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04" name="Google Shape;104;p15"/>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05" name="Google Shape;105;p15"/>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06" name="Google Shape;106;p15"/>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07" name="Google Shape;107;p1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69900" y="228600"/>
            <a:ext cx="8153400" cy="685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0" name="Google Shape;110;p16"/>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11" name="Google Shape;111;p16"/>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12" name="Google Shape;112;p1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Text">
  <p:cSld name="1_Title and Text">
    <p:spTree>
      <p:nvGrpSpPr>
        <p:cNvPr id="1" name="Shape 113"/>
        <p:cNvGrpSpPr/>
        <p:nvPr/>
      </p:nvGrpSpPr>
      <p:grpSpPr>
        <a:xfrm>
          <a:off x="0" y="0"/>
          <a:ext cx="0" cy="0"/>
          <a:chOff x="0" y="0"/>
          <a:chExt cx="0" cy="0"/>
        </a:xfrm>
      </p:grpSpPr>
      <p:sp>
        <p:nvSpPr>
          <p:cNvPr id="114" name="Google Shape;114;p17"/>
          <p:cNvSpPr txBox="1">
            <a:spLocks noGrp="1"/>
          </p:cNvSpPr>
          <p:nvPr>
            <p:ph type="body" idx="1"/>
          </p:nvPr>
        </p:nvSpPr>
        <p:spPr>
          <a:xfrm>
            <a:off x="457200" y="1619253"/>
            <a:ext cx="8229600" cy="3952875"/>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7F7F7F"/>
              </a:buClr>
              <a:buSzPts val="1400"/>
              <a:buFont typeface="Arial"/>
              <a:buNone/>
              <a:defRPr sz="2200" b="1" i="0" u="none" strike="noStrike" cap="none">
                <a:solidFill>
                  <a:srgbClr val="000000"/>
                </a:solidFill>
                <a:latin typeface="Helvetica Neue"/>
                <a:ea typeface="Helvetica Neue"/>
                <a:cs typeface="Helvetica Neue"/>
                <a:sym typeface="Helvetica Neue"/>
              </a:defRPr>
            </a:lvl1pPr>
            <a:lvl2pPr marL="914400" marR="0" lvl="1" indent="-349250" algn="l" rtl="0">
              <a:spcBef>
                <a:spcPts val="600"/>
              </a:spcBef>
              <a:spcAft>
                <a:spcPts val="0"/>
              </a:spcAft>
              <a:buClr>
                <a:srgbClr val="7F7F7F"/>
              </a:buClr>
              <a:buSzPts val="1900"/>
              <a:buFont typeface="Arial"/>
              <a:buChar char="•"/>
              <a:defRPr sz="1900" b="0" i="0" u="none" strike="noStrike" cap="none">
                <a:solidFill>
                  <a:srgbClr val="000000"/>
                </a:solidFill>
                <a:latin typeface="Helvetica Neue"/>
                <a:ea typeface="Helvetica Neue"/>
                <a:cs typeface="Helvetica Neue"/>
                <a:sym typeface="Helvetica Neue"/>
              </a:defRPr>
            </a:lvl2pPr>
            <a:lvl3pPr marL="1371600" marR="0" lvl="2" indent="-336550" algn="l" rtl="0">
              <a:spcBef>
                <a:spcPts val="340"/>
              </a:spcBef>
              <a:spcAft>
                <a:spcPts val="0"/>
              </a:spcAft>
              <a:buClr>
                <a:srgbClr val="7F7F7F"/>
              </a:buClr>
              <a:buSzPts val="1700"/>
              <a:buFont typeface="Arial"/>
              <a:buChar char="•"/>
              <a:defRPr sz="1700" b="0" i="0" u="none" strike="noStrike" cap="none">
                <a:solidFill>
                  <a:srgbClr val="000000"/>
                </a:solidFill>
                <a:latin typeface="Helvetica Neue"/>
                <a:ea typeface="Helvetica Neue"/>
                <a:cs typeface="Helvetica Neue"/>
                <a:sym typeface="Helvetica Neue"/>
              </a:defRPr>
            </a:lvl3pPr>
            <a:lvl4pPr marL="1828800" marR="0" lvl="3" indent="-323850" algn="l" rtl="0">
              <a:spcBef>
                <a:spcPts val="300"/>
              </a:spcBef>
              <a:spcAft>
                <a:spcPts val="0"/>
              </a:spcAft>
              <a:buClr>
                <a:srgbClr val="7F7F7F"/>
              </a:buClr>
              <a:buSzPts val="1500"/>
              <a:buFont typeface="Arial"/>
              <a:buChar char="•"/>
              <a:defRPr sz="1500" b="0" i="0" u="none" strike="noStrike" cap="none">
                <a:solidFill>
                  <a:srgbClr val="000000"/>
                </a:solidFill>
                <a:latin typeface="Helvetica Neue"/>
                <a:ea typeface="Helvetica Neue"/>
                <a:cs typeface="Helvetica Neue"/>
                <a:sym typeface="Helvetica Neue"/>
              </a:defRPr>
            </a:lvl4pPr>
            <a:lvl5pPr marL="2286000" marR="0" lvl="4" indent="-323850" algn="l" rtl="0">
              <a:spcBef>
                <a:spcPts val="300"/>
              </a:spcBef>
              <a:spcAft>
                <a:spcPts val="0"/>
              </a:spcAft>
              <a:buClr>
                <a:srgbClr val="7F7F7F"/>
              </a:buClr>
              <a:buSzPts val="1500"/>
              <a:buFont typeface="Arial"/>
              <a:buChar char="•"/>
              <a:defRPr sz="1500" b="0" i="0" u="none" strike="noStrike" cap="none">
                <a:solidFill>
                  <a:srgbClr val="000000"/>
                </a:solidFill>
                <a:latin typeface="Helvetica Neue"/>
                <a:ea typeface="Helvetica Neue"/>
                <a:cs typeface="Helvetica Neue"/>
                <a:sym typeface="Helvetica Neue"/>
              </a:defRPr>
            </a:lvl5pPr>
            <a:lvl6pPr marL="2743200" marR="0" lvl="5"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6pPr>
            <a:lvl7pPr marL="3200400" marR="0" lvl="6"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7pPr>
            <a:lvl8pPr marL="3657600" marR="0" lvl="7"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32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15" name="Google Shape;115;p17"/>
          <p:cNvSpPr txBox="1">
            <a:spLocks noGrp="1"/>
          </p:cNvSpPr>
          <p:nvPr>
            <p:ph type="title"/>
          </p:nvPr>
        </p:nvSpPr>
        <p:spPr>
          <a:xfrm>
            <a:off x="457200" y="407989"/>
            <a:ext cx="8229600" cy="868363"/>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rgbClr val="000000"/>
              </a:buClr>
              <a:buSzPts val="1400"/>
              <a:buFont typeface="Arial Black"/>
              <a:buNone/>
              <a:defRPr sz="2400" b="1" i="0" u="none" strike="noStrike" cap="none">
                <a:solidFill>
                  <a:srgbClr val="000000"/>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cxnSp>
        <p:nvCxnSpPr>
          <p:cNvPr id="116" name="Google Shape;116;p17"/>
          <p:cNvCxnSpPr/>
          <p:nvPr/>
        </p:nvCxnSpPr>
        <p:spPr>
          <a:xfrm>
            <a:off x="561975" y="1143000"/>
            <a:ext cx="7772400" cy="0"/>
          </a:xfrm>
          <a:prstGeom prst="straightConnector1">
            <a:avLst/>
          </a:prstGeom>
          <a:noFill/>
          <a:ln w="12700" cap="flat" cmpd="sng">
            <a:solidFill>
              <a:srgbClr val="404040"/>
            </a:solidFill>
            <a:prstDash val="dot"/>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7" name="Google Shape;27;p3"/>
          <p:cNvSpPr txBox="1">
            <a:spLocks noGrp="1"/>
          </p:cNvSpPr>
          <p:nvPr>
            <p:ph type="body" idx="1"/>
          </p:nvPr>
        </p:nvSpPr>
        <p:spPr>
          <a:xfrm>
            <a:off x="457200" y="1752600"/>
            <a:ext cx="7620000" cy="4373563"/>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8" name="Google Shape;28;p3"/>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29" name="Google Shape;29;p3"/>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0" name="Google Shape;30;p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None/>
              <a:defRPr sz="2400" b="1"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4"/>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3" name="Google Shape;33;p4"/>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4" name="Google Shape;34;p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5"/>
        <p:cNvGrpSpPr/>
        <p:nvPr/>
      </p:nvGrpSpPr>
      <p:grpSpPr>
        <a:xfrm>
          <a:off x="0" y="0"/>
          <a:ext cx="0" cy="0"/>
          <a:chOff x="0" y="0"/>
          <a:chExt cx="0" cy="0"/>
        </a:xfrm>
      </p:grpSpPr>
      <p:sp>
        <p:nvSpPr>
          <p:cNvPr id="36" name="Google Shape;36;p5"/>
          <p:cNvSpPr txBox="1">
            <a:spLocks noGrp="1"/>
          </p:cNvSpPr>
          <p:nvPr>
            <p:ph type="body" idx="1"/>
          </p:nvPr>
        </p:nvSpPr>
        <p:spPr>
          <a:xfrm>
            <a:off x="457200" y="1619253"/>
            <a:ext cx="8229600" cy="3952875"/>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7F7F7F"/>
              </a:buClr>
              <a:buSzPts val="1400"/>
              <a:buFont typeface="Arial"/>
              <a:buNone/>
              <a:defRPr sz="2200" b="1" i="0" u="none" strike="noStrike" cap="none">
                <a:solidFill>
                  <a:srgbClr val="000000"/>
                </a:solidFill>
                <a:latin typeface="Helvetica Neue"/>
                <a:ea typeface="Helvetica Neue"/>
                <a:cs typeface="Helvetica Neue"/>
                <a:sym typeface="Helvetica Neue"/>
              </a:defRPr>
            </a:lvl1pPr>
            <a:lvl2pPr marL="914400" marR="0" lvl="1" indent="-349250" algn="l" rtl="0">
              <a:spcBef>
                <a:spcPts val="600"/>
              </a:spcBef>
              <a:spcAft>
                <a:spcPts val="0"/>
              </a:spcAft>
              <a:buClr>
                <a:srgbClr val="7F7F7F"/>
              </a:buClr>
              <a:buSzPts val="1900"/>
              <a:buFont typeface="Arial"/>
              <a:buChar char="•"/>
              <a:defRPr sz="1900" b="0" i="0" u="none" strike="noStrike" cap="none">
                <a:solidFill>
                  <a:srgbClr val="000000"/>
                </a:solidFill>
                <a:latin typeface="Helvetica Neue"/>
                <a:ea typeface="Helvetica Neue"/>
                <a:cs typeface="Helvetica Neue"/>
                <a:sym typeface="Helvetica Neue"/>
              </a:defRPr>
            </a:lvl2pPr>
            <a:lvl3pPr marL="1371600" marR="0" lvl="2" indent="-336550" algn="l" rtl="0">
              <a:spcBef>
                <a:spcPts val="340"/>
              </a:spcBef>
              <a:spcAft>
                <a:spcPts val="0"/>
              </a:spcAft>
              <a:buClr>
                <a:srgbClr val="7F7F7F"/>
              </a:buClr>
              <a:buSzPts val="1700"/>
              <a:buFont typeface="Arial"/>
              <a:buChar char="•"/>
              <a:defRPr sz="1700" b="0" i="0" u="none" strike="noStrike" cap="none">
                <a:solidFill>
                  <a:srgbClr val="000000"/>
                </a:solidFill>
                <a:latin typeface="Helvetica Neue"/>
                <a:ea typeface="Helvetica Neue"/>
                <a:cs typeface="Helvetica Neue"/>
                <a:sym typeface="Helvetica Neue"/>
              </a:defRPr>
            </a:lvl3pPr>
            <a:lvl4pPr marL="1828800" marR="0" lvl="3" indent="-323850" algn="l" rtl="0">
              <a:spcBef>
                <a:spcPts val="300"/>
              </a:spcBef>
              <a:spcAft>
                <a:spcPts val="0"/>
              </a:spcAft>
              <a:buClr>
                <a:srgbClr val="7F7F7F"/>
              </a:buClr>
              <a:buSzPts val="1500"/>
              <a:buFont typeface="Arial"/>
              <a:buChar char="•"/>
              <a:defRPr sz="1500" b="0" i="0" u="none" strike="noStrike" cap="none">
                <a:solidFill>
                  <a:srgbClr val="000000"/>
                </a:solidFill>
                <a:latin typeface="Helvetica Neue"/>
                <a:ea typeface="Helvetica Neue"/>
                <a:cs typeface="Helvetica Neue"/>
                <a:sym typeface="Helvetica Neue"/>
              </a:defRPr>
            </a:lvl4pPr>
            <a:lvl5pPr marL="2286000" marR="0" lvl="4" indent="-323850" algn="l" rtl="0">
              <a:spcBef>
                <a:spcPts val="300"/>
              </a:spcBef>
              <a:spcAft>
                <a:spcPts val="0"/>
              </a:spcAft>
              <a:buClr>
                <a:srgbClr val="7F7F7F"/>
              </a:buClr>
              <a:buSzPts val="1500"/>
              <a:buFont typeface="Arial"/>
              <a:buChar char="•"/>
              <a:defRPr sz="1500" b="0" i="0" u="none" strike="noStrike" cap="none">
                <a:solidFill>
                  <a:srgbClr val="000000"/>
                </a:solidFill>
                <a:latin typeface="Helvetica Neue"/>
                <a:ea typeface="Helvetica Neue"/>
                <a:cs typeface="Helvetica Neue"/>
                <a:sym typeface="Helvetica Neue"/>
              </a:defRPr>
            </a:lvl5pPr>
            <a:lvl6pPr marL="2743200" marR="0" lvl="5"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6pPr>
            <a:lvl7pPr marL="3200400" marR="0" lvl="6"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7pPr>
            <a:lvl8pPr marL="3657600" marR="0" lvl="7" indent="-323850" algn="l" rtl="0">
              <a:spcBef>
                <a:spcPts val="300"/>
              </a:spcBef>
              <a:spcAft>
                <a:spcPts val="0"/>
              </a:spcAft>
              <a:buClr>
                <a:srgbClr val="7F7F7F"/>
              </a:buClr>
              <a:buSzPts val="1500"/>
              <a:buFont typeface="Noto Sans Symbols"/>
              <a:buChar char="▪"/>
              <a:defRPr sz="1500" b="0" i="0" u="none" strike="noStrike" cap="none">
                <a:solidFill>
                  <a:srgbClr val="000000"/>
                </a:solidFill>
                <a:latin typeface="Helvetica Neue"/>
                <a:ea typeface="Helvetica Neue"/>
                <a:cs typeface="Helvetica Neue"/>
                <a:sym typeface="Helvetica Neue"/>
              </a:defRPr>
            </a:lvl8pPr>
            <a:lvl9pPr marL="4114800" marR="0" lvl="8" indent="-228600" algn="l" rtl="0">
              <a:spcBef>
                <a:spcPts val="32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37" name="Google Shape;37;p5"/>
          <p:cNvSpPr txBox="1">
            <a:spLocks noGrp="1"/>
          </p:cNvSpPr>
          <p:nvPr>
            <p:ph type="title"/>
          </p:nvPr>
        </p:nvSpPr>
        <p:spPr>
          <a:xfrm>
            <a:off x="457200" y="407989"/>
            <a:ext cx="8229600" cy="868363"/>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rgbClr val="000000"/>
              </a:buClr>
              <a:buSzPts val="1400"/>
              <a:buFont typeface="Arial Black"/>
              <a:buNone/>
              <a:defRPr sz="2400" b="1" i="0" u="none" strike="noStrike" cap="none">
                <a:solidFill>
                  <a:srgbClr val="000000"/>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cxnSp>
        <p:nvCxnSpPr>
          <p:cNvPr id="38" name="Google Shape;38;p5"/>
          <p:cNvCxnSpPr/>
          <p:nvPr/>
        </p:nvCxnSpPr>
        <p:spPr>
          <a:xfrm>
            <a:off x="561975" y="1143000"/>
            <a:ext cx="7772400" cy="0"/>
          </a:xfrm>
          <a:prstGeom prst="straightConnector1">
            <a:avLst/>
          </a:prstGeom>
          <a:noFill/>
          <a:ln w="12700" cap="flat" cmpd="sng">
            <a:solidFill>
              <a:srgbClr val="404040"/>
            </a:solidFill>
            <a:prstDash val="dot"/>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1" name="Google Shape;41;p6"/>
          <p:cNvSpPr txBox="1">
            <a:spLocks noGrp="1"/>
          </p:cNvSpPr>
          <p:nvPr>
            <p:ph type="body" idx="1"/>
          </p:nvPr>
        </p:nvSpPr>
        <p:spPr>
          <a:xfrm>
            <a:off x="685800" y="1981200"/>
            <a:ext cx="3810000" cy="41148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body" idx="2"/>
          </p:nvPr>
        </p:nvSpPr>
        <p:spPr>
          <a:xfrm>
            <a:off x="4648200" y="1981200"/>
            <a:ext cx="3810000" cy="41148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4" name="Google Shape;44;p6"/>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5" name="Google Shape;45;p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85800" y="609600"/>
            <a:ext cx="7772400" cy="11430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8" name="Google Shape;48;p7"/>
          <p:cNvSpPr txBox="1">
            <a:spLocks noGrp="1"/>
          </p:cNvSpPr>
          <p:nvPr>
            <p:ph type="body" idx="1"/>
          </p:nvPr>
        </p:nvSpPr>
        <p:spPr>
          <a:xfrm>
            <a:off x="685800" y="1981200"/>
            <a:ext cx="7772400" cy="19812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body" idx="2"/>
          </p:nvPr>
        </p:nvSpPr>
        <p:spPr>
          <a:xfrm>
            <a:off x="685800" y="4114800"/>
            <a:ext cx="7772400" cy="1981200"/>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8"/>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6" name="Google Shape;56;p8"/>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7" name="Google Shape;57;p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1447800"/>
            <a:ext cx="7772400" cy="4321175"/>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Arial Black"/>
              <a:buNone/>
              <a:defRPr sz="7200" b="0" i="0" u="none" strike="noStrike" cap="none">
                <a:solidFill>
                  <a:schemeClr val="dk1"/>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457200" y="228601"/>
            <a:ext cx="7772400" cy="106680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2"/>
              </a:buClr>
              <a:buSzPts val="1400"/>
              <a:buFont typeface="Arial"/>
              <a:buNone/>
              <a:defRPr sz="2000" b="0" i="0" u="none" strike="noStrike" cap="none">
                <a:solidFill>
                  <a:schemeClr val="dk2"/>
                </a:solidFill>
                <a:latin typeface="Arial Black"/>
                <a:ea typeface="Arial Black"/>
                <a:cs typeface="Arial Black"/>
                <a:sym typeface="Arial Black"/>
              </a:defRPr>
            </a:lvl1pPr>
            <a:lvl2pPr marL="914400" marR="0" lvl="1" indent="-228600" algn="l" rtl="0">
              <a:spcBef>
                <a:spcPts val="600"/>
              </a:spcBef>
              <a:spcAft>
                <a:spcPts val="0"/>
              </a:spcAft>
              <a:buClr>
                <a:schemeClr val="dk2"/>
              </a:buClr>
              <a:buSzPts val="20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chemeClr val="dk2"/>
              </a:buClr>
              <a:buSzPts val="18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chemeClr val="dk2"/>
              </a:buClr>
              <a:buSzPts val="18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chemeClr val="dk2"/>
              </a:buClr>
              <a:buSzPts val="18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chemeClr val="dk2"/>
              </a:buClr>
              <a:buSzPts val="16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chemeClr val="dk2"/>
              </a:buClr>
              <a:buSzPts val="16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chemeClr val="dk2"/>
              </a:buClr>
              <a:buSzPts val="16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chemeClr val="dk2"/>
              </a:buClr>
              <a:buSzPts val="1600"/>
              <a:buFont typeface="Arial"/>
              <a:buNone/>
              <a:defRPr sz="1400" b="0" i="0" u="none" strike="noStrike" cap="none">
                <a:solidFill>
                  <a:srgbClr val="888888"/>
                </a:solidFill>
                <a:latin typeface="Arial"/>
                <a:ea typeface="Arial"/>
                <a:cs typeface="Arial"/>
                <a:sym typeface="Arial"/>
              </a:defRPr>
            </a:lvl9pPr>
          </a:lstStyle>
          <a:p>
            <a:endParaRPr/>
          </a:p>
        </p:txBody>
      </p:sp>
      <p:sp>
        <p:nvSpPr>
          <p:cNvPr id="61" name="Google Shape;61;p9"/>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63" name="Google Shape;63;p9"/>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6" name="Google Shape;66;p10"/>
          <p:cNvSpPr txBox="1">
            <a:spLocks noGrp="1"/>
          </p:cNvSpPr>
          <p:nvPr>
            <p:ph type="body" idx="1"/>
          </p:nvPr>
        </p:nvSpPr>
        <p:spPr>
          <a:xfrm>
            <a:off x="1630680" y="1574800"/>
            <a:ext cx="3291840" cy="4525963"/>
          </a:xfrm>
          <a:prstGeom prst="rect">
            <a:avLst/>
          </a:prstGeom>
          <a:noFill/>
          <a:ln>
            <a:noFill/>
          </a:ln>
        </p:spPr>
        <p:txBody>
          <a:bodyPr spcFirstLastPara="1" wrap="square" lIns="91425" tIns="91425" rIns="91425" bIns="91425" anchor="t" anchorCtr="0"/>
          <a:lstStyle>
            <a:lvl1pPr marL="457200" marR="0" lvl="0" indent="-228600" algn="l" rtl="0">
              <a:spcBef>
                <a:spcPts val="560"/>
              </a:spcBef>
              <a:spcAft>
                <a:spcPts val="0"/>
              </a:spcAft>
              <a:buClr>
                <a:schemeClr val="dk1"/>
              </a:buClr>
              <a:buSzPts val="1400"/>
              <a:buFont typeface="Arial"/>
              <a:buNone/>
              <a:defRPr sz="2800" b="1" i="0" u="none" strike="noStrike" cap="none">
                <a:solidFill>
                  <a:schemeClr val="dk1"/>
                </a:solidFill>
                <a:latin typeface="Arial"/>
                <a:ea typeface="Arial"/>
                <a:cs typeface="Arial"/>
                <a:sym typeface="Arial"/>
              </a:defRPr>
            </a:lvl1pPr>
            <a:lvl2pPr marL="914400" marR="0" lvl="1" indent="-381000" algn="l" rtl="0">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Google Shape;67;p10"/>
          <p:cNvSpPr txBox="1">
            <a:spLocks noGrp="1"/>
          </p:cNvSpPr>
          <p:nvPr>
            <p:ph type="body" idx="2"/>
          </p:nvPr>
        </p:nvSpPr>
        <p:spPr>
          <a:xfrm>
            <a:off x="5090160" y="1574800"/>
            <a:ext cx="3291840" cy="4525963"/>
          </a:xfrm>
          <a:prstGeom prst="rect">
            <a:avLst/>
          </a:prstGeom>
          <a:noFill/>
          <a:ln>
            <a:noFill/>
          </a:ln>
        </p:spPr>
        <p:txBody>
          <a:bodyPr spcFirstLastPara="1" wrap="square" lIns="91425" tIns="91425" rIns="91425" bIns="91425" anchor="t" anchorCtr="0"/>
          <a:lstStyle>
            <a:lvl1pPr marL="457200" marR="0" lvl="0" indent="-228600" algn="l" rtl="0">
              <a:spcBef>
                <a:spcPts val="560"/>
              </a:spcBef>
              <a:spcAft>
                <a:spcPts val="0"/>
              </a:spcAft>
              <a:buClr>
                <a:schemeClr val="dk1"/>
              </a:buClr>
              <a:buSzPts val="1400"/>
              <a:buFont typeface="Arial"/>
              <a:buNone/>
              <a:defRPr sz="2800" b="1" i="0" u="none" strike="noStrike" cap="none">
                <a:solidFill>
                  <a:schemeClr val="dk1"/>
                </a:solidFill>
                <a:latin typeface="Arial"/>
                <a:ea typeface="Arial"/>
                <a:cs typeface="Arial"/>
                <a:sym typeface="Arial"/>
              </a:defRPr>
            </a:lvl1pPr>
            <a:lvl2pPr marL="914400" marR="0" lvl="1" indent="-381000" algn="l" rtl="0">
              <a:spcBef>
                <a:spcPts val="600"/>
              </a:spcBef>
              <a:spcAft>
                <a:spcPts val="0"/>
              </a:spcAft>
              <a:buClr>
                <a:schemeClr val="dk2"/>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Google Shape;68;p10"/>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69" name="Google Shape;69;p10"/>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a:solidFill>
                  <a:schemeClr val="dk2"/>
                </a:solidFill>
                <a:latin typeface="Arial"/>
                <a:ea typeface="Arial"/>
                <a:cs typeface="Arial"/>
                <a:sym typeface="Arial"/>
              </a:defRPr>
            </a:lvl1pPr>
            <a:lvl2pPr marL="0" marR="0" lvl="1" indent="0" algn="l" rtl="0">
              <a:spcBef>
                <a:spcPts val="0"/>
              </a:spcBef>
              <a:spcAft>
                <a:spcPts val="0"/>
              </a:spcAft>
              <a:buNone/>
              <a:defRPr sz="2400" b="1">
                <a:solidFill>
                  <a:schemeClr val="dk2"/>
                </a:solidFill>
                <a:latin typeface="Arial"/>
                <a:ea typeface="Arial"/>
                <a:cs typeface="Arial"/>
                <a:sym typeface="Arial"/>
              </a:defRPr>
            </a:lvl2pPr>
            <a:lvl3pPr marL="0" marR="0" lvl="2" indent="0" algn="l" rtl="0">
              <a:spcBef>
                <a:spcPts val="0"/>
              </a:spcBef>
              <a:spcAft>
                <a:spcPts val="0"/>
              </a:spcAft>
              <a:buNone/>
              <a:defRPr sz="2400" b="1">
                <a:solidFill>
                  <a:schemeClr val="dk2"/>
                </a:solidFill>
                <a:latin typeface="Arial"/>
                <a:ea typeface="Arial"/>
                <a:cs typeface="Arial"/>
                <a:sym typeface="Arial"/>
              </a:defRPr>
            </a:lvl3pPr>
            <a:lvl4pPr marL="0" marR="0" lvl="3" indent="0" algn="l" rtl="0">
              <a:spcBef>
                <a:spcPts val="0"/>
              </a:spcBef>
              <a:spcAft>
                <a:spcPts val="0"/>
              </a:spcAft>
              <a:buNone/>
              <a:defRPr sz="2400" b="1">
                <a:solidFill>
                  <a:schemeClr val="dk2"/>
                </a:solidFill>
                <a:latin typeface="Arial"/>
                <a:ea typeface="Arial"/>
                <a:cs typeface="Arial"/>
                <a:sym typeface="Arial"/>
              </a:defRPr>
            </a:lvl4pPr>
            <a:lvl5pPr marL="0" marR="0" lvl="4" indent="0" algn="l" rtl="0">
              <a:spcBef>
                <a:spcPts val="0"/>
              </a:spcBef>
              <a:spcAft>
                <a:spcPts val="0"/>
              </a:spcAft>
              <a:buNone/>
              <a:defRPr sz="2400" b="1">
                <a:solidFill>
                  <a:schemeClr val="dk2"/>
                </a:solidFill>
                <a:latin typeface="Arial"/>
                <a:ea typeface="Arial"/>
                <a:cs typeface="Arial"/>
                <a:sym typeface="Arial"/>
              </a:defRPr>
            </a:lvl5pPr>
            <a:lvl6pPr marL="0" marR="0" lvl="5" indent="0" algn="l" rtl="0">
              <a:spcBef>
                <a:spcPts val="0"/>
              </a:spcBef>
              <a:spcAft>
                <a:spcPts val="0"/>
              </a:spcAft>
              <a:buNone/>
              <a:defRPr sz="2400" b="1">
                <a:solidFill>
                  <a:schemeClr val="dk2"/>
                </a:solidFill>
                <a:latin typeface="Arial"/>
                <a:ea typeface="Arial"/>
                <a:cs typeface="Arial"/>
                <a:sym typeface="Arial"/>
              </a:defRPr>
            </a:lvl6pPr>
            <a:lvl7pPr marL="0" marR="0" lvl="6" indent="0" algn="l" rtl="0">
              <a:spcBef>
                <a:spcPts val="0"/>
              </a:spcBef>
              <a:spcAft>
                <a:spcPts val="0"/>
              </a:spcAft>
              <a:buNone/>
              <a:defRPr sz="2400" b="1">
                <a:solidFill>
                  <a:schemeClr val="dk2"/>
                </a:solidFill>
                <a:latin typeface="Arial"/>
                <a:ea typeface="Arial"/>
                <a:cs typeface="Arial"/>
                <a:sym typeface="Arial"/>
              </a:defRPr>
            </a:lvl7pPr>
            <a:lvl8pPr marL="0" marR="0" lvl="7" indent="0" algn="l" rtl="0">
              <a:spcBef>
                <a:spcPts val="0"/>
              </a:spcBef>
              <a:spcAft>
                <a:spcPts val="0"/>
              </a:spcAft>
              <a:buNone/>
              <a:defRPr sz="2400" b="1">
                <a:solidFill>
                  <a:schemeClr val="dk2"/>
                </a:solidFill>
                <a:latin typeface="Arial"/>
                <a:ea typeface="Arial"/>
                <a:cs typeface="Arial"/>
                <a:sym typeface="Arial"/>
              </a:defRPr>
            </a:lvl8pPr>
            <a:lvl9pPr marL="0" marR="0" lvl="8" indent="0" algn="l" rtl="0">
              <a:spcBef>
                <a:spcPts val="0"/>
              </a:spcBef>
              <a:spcAft>
                <a:spcPts val="0"/>
              </a:spcAft>
              <a:buNone/>
              <a:defRPr sz="2400" b="1">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152718"/>
            <a:ext cx="5791200" cy="13716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2"/>
              </a:buClr>
              <a:buSzPts val="1400"/>
              <a:buFont typeface="Arial Black"/>
              <a:buNone/>
              <a:defRPr sz="3600" b="0" i="0" u="none" strike="noStrike" cap="none">
                <a:solidFill>
                  <a:schemeClr val="dk2"/>
                </a:solidFill>
                <a:latin typeface="Arial Black"/>
                <a:ea typeface="Arial Black"/>
                <a:cs typeface="Arial Black"/>
                <a:sym typeface="Arial Black"/>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752600"/>
            <a:ext cx="7620000" cy="4373563"/>
          </a:xfrm>
          <a:prstGeom prst="rect">
            <a:avLst/>
          </a:prstGeom>
          <a:noFill/>
          <a:ln>
            <a:noFill/>
          </a:ln>
        </p:spPr>
        <p:txBody>
          <a:bodyPr spcFirstLastPara="1" wrap="square" lIns="91425" tIns="91425" rIns="91425" bIns="91425" anchor="t" anchorCtr="0"/>
          <a:lstStyle>
            <a:lvl1pPr marL="457200" marR="0" lvl="0" indent="-228600" algn="l" rtl="0">
              <a:spcBef>
                <a:spcPts val="480"/>
              </a:spcBef>
              <a:spcAft>
                <a:spcPts val="0"/>
              </a:spcAft>
              <a:buClr>
                <a:schemeClr val="dk1"/>
              </a:buClr>
              <a:buSzPts val="1400"/>
              <a:buFont typeface="Arial"/>
              <a:buNone/>
              <a:defRPr sz="24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172201"/>
            <a:ext cx="3429000" cy="3048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57200" y="6492875"/>
            <a:ext cx="3429000" cy="28384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2400"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2400"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2400"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2400"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2400" b="1" i="0" u="none" strike="noStrike" cap="none">
                <a:solidFill>
                  <a:schemeClr val="dk2"/>
                </a:solidFill>
                <a:latin typeface="Arial"/>
                <a:ea typeface="Arial"/>
                <a:cs typeface="Arial"/>
                <a:sym typeface="Arial"/>
              </a:defRPr>
            </a:lvl5pPr>
            <a:lvl6pPr marL="0" marR="0" lvl="5" indent="0" algn="l" rtl="0">
              <a:spcBef>
                <a:spcPts val="0"/>
              </a:spcBef>
              <a:spcAft>
                <a:spcPts val="0"/>
              </a:spcAft>
              <a:buNone/>
              <a:defRPr sz="2400" b="1" i="0" u="none" strike="noStrike" cap="none">
                <a:solidFill>
                  <a:schemeClr val="dk2"/>
                </a:solidFill>
                <a:latin typeface="Arial"/>
                <a:ea typeface="Arial"/>
                <a:cs typeface="Arial"/>
                <a:sym typeface="Arial"/>
              </a:defRPr>
            </a:lvl6pPr>
            <a:lvl7pPr marL="0" marR="0" lvl="6" indent="0" algn="l" rtl="0">
              <a:spcBef>
                <a:spcPts val="0"/>
              </a:spcBef>
              <a:spcAft>
                <a:spcPts val="0"/>
              </a:spcAft>
              <a:buNone/>
              <a:defRPr sz="2400" b="1" i="0" u="none" strike="noStrike" cap="none">
                <a:solidFill>
                  <a:schemeClr val="dk2"/>
                </a:solidFill>
                <a:latin typeface="Arial"/>
                <a:ea typeface="Arial"/>
                <a:cs typeface="Arial"/>
                <a:sym typeface="Arial"/>
              </a:defRPr>
            </a:lvl7pPr>
            <a:lvl8pPr marL="0" marR="0" lvl="7" indent="0" algn="l" rtl="0">
              <a:spcBef>
                <a:spcPts val="0"/>
              </a:spcBef>
              <a:spcAft>
                <a:spcPts val="0"/>
              </a:spcAft>
              <a:buNone/>
              <a:defRPr sz="2400" b="1" i="0" u="none" strike="noStrike" cap="none">
                <a:solidFill>
                  <a:schemeClr val="dk2"/>
                </a:solidFill>
                <a:latin typeface="Arial"/>
                <a:ea typeface="Arial"/>
                <a:cs typeface="Arial"/>
                <a:sym typeface="Arial"/>
              </a:defRPr>
            </a:lvl8pPr>
            <a:lvl9pPr marL="0" marR="0" lvl="8" indent="0" algn="l" rtl="0">
              <a:spcBef>
                <a:spcPts val="0"/>
              </a:spcBef>
              <a:spcAft>
                <a:spcPts val="0"/>
              </a:spcAft>
              <a:buNone/>
              <a:defRPr sz="2400" b="1"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 name="Google Shape;15;p1"/>
          <p:cNvSpPr/>
          <p:nvPr/>
        </p:nvSpPr>
        <p:spPr>
          <a:xfrm>
            <a:off x="9001124" y="0"/>
            <a:ext cx="142876"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6" name="Google Shape;16;p1"/>
          <p:cNvSpPr/>
          <p:nvPr/>
        </p:nvSpPr>
        <p:spPr>
          <a:xfrm>
            <a:off x="9001124" y="1371600"/>
            <a:ext cx="142876"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ias_bmSCev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hyperlink" Target="about:blank"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about:blank" TargetMode="External"/><Relationship Id="rId7"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ctrTitle"/>
          </p:nvPr>
        </p:nvSpPr>
        <p:spPr>
          <a:xfrm>
            <a:off x="175100" y="1559075"/>
            <a:ext cx="9834600" cy="1884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Arial Black"/>
              <a:buNone/>
            </a:pPr>
            <a:r>
              <a:rPr lang="en-US" sz="3600" b="0" i="0" u="none" strike="noStrike" cap="none">
                <a:solidFill>
                  <a:schemeClr val="dk1"/>
                </a:solidFill>
                <a:latin typeface="Arial Black"/>
                <a:ea typeface="Arial Black"/>
                <a:cs typeface="Arial Black"/>
                <a:sym typeface="Arial Black"/>
              </a:rPr>
              <a:t>CSCI 561</a:t>
            </a:r>
            <a:br>
              <a:rPr lang="en-US" sz="3600" b="0" i="0" u="none" strike="noStrike" cap="none">
                <a:solidFill>
                  <a:schemeClr val="dk1"/>
                </a:solidFill>
                <a:latin typeface="Arial Black"/>
                <a:ea typeface="Arial Black"/>
                <a:cs typeface="Arial Black"/>
                <a:sym typeface="Arial Black"/>
              </a:rPr>
            </a:br>
            <a:r>
              <a:rPr lang="en-US" sz="3600" b="0" i="0" u="none" strike="noStrike" cap="none">
                <a:solidFill>
                  <a:schemeClr val="dk1"/>
                </a:solidFill>
                <a:latin typeface="Arial Black"/>
                <a:ea typeface="Arial Black"/>
                <a:cs typeface="Arial Black"/>
                <a:sym typeface="Arial Black"/>
              </a:rPr>
              <a:t>Foundations of </a:t>
            </a:r>
            <a:endParaRPr sz="3600" b="0" i="0" u="none" strike="noStrike" cap="none">
              <a:solidFill>
                <a:schemeClr val="dk1"/>
              </a:solidFill>
              <a:latin typeface="Arial Black"/>
              <a:ea typeface="Arial Black"/>
              <a:cs typeface="Arial Black"/>
              <a:sym typeface="Arial Black"/>
            </a:endParaRPr>
          </a:p>
          <a:p>
            <a:pPr marL="0" marR="0" lvl="0" indent="0" algn="l" rtl="0">
              <a:lnSpc>
                <a:spcPct val="100000"/>
              </a:lnSpc>
              <a:spcBef>
                <a:spcPts val="0"/>
              </a:spcBef>
              <a:spcAft>
                <a:spcPts val="0"/>
              </a:spcAft>
              <a:buClr>
                <a:schemeClr val="dk1"/>
              </a:buClr>
              <a:buFont typeface="Arial Black"/>
              <a:buNone/>
            </a:pPr>
            <a:r>
              <a:rPr lang="en-US" sz="3600" b="0" i="0" u="none" strike="noStrike" cap="none">
                <a:solidFill>
                  <a:schemeClr val="dk1"/>
                </a:solidFill>
                <a:latin typeface="Arial Black"/>
                <a:ea typeface="Arial Black"/>
                <a:cs typeface="Arial Black"/>
                <a:sym typeface="Arial Black"/>
              </a:rPr>
              <a:t>Artificial Intelligence</a:t>
            </a:r>
            <a:br>
              <a:rPr lang="en-US" sz="3600" b="0" i="0" u="none" strike="noStrike" cap="none">
                <a:solidFill>
                  <a:schemeClr val="dk1"/>
                </a:solidFill>
                <a:latin typeface="Arial Black"/>
                <a:ea typeface="Arial Black"/>
                <a:cs typeface="Arial Black"/>
                <a:sym typeface="Arial Black"/>
              </a:rPr>
            </a:br>
            <a:r>
              <a:rPr lang="en-US" sz="3200" b="0" i="0" u="none" strike="noStrike" cap="none">
                <a:solidFill>
                  <a:schemeClr val="accent1"/>
                </a:solidFill>
                <a:latin typeface="Arial Black"/>
                <a:ea typeface="Arial Black"/>
                <a:cs typeface="Arial Black"/>
                <a:sym typeface="Arial Black"/>
              </a:rPr>
              <a:t>Lecture 1: Overview and Background</a:t>
            </a:r>
            <a:br>
              <a:rPr lang="en-US" sz="3200" b="0" i="0" u="none" strike="noStrike" cap="none">
                <a:solidFill>
                  <a:schemeClr val="accent1"/>
                </a:solidFill>
                <a:latin typeface="Arial Black"/>
                <a:ea typeface="Arial Black"/>
                <a:cs typeface="Arial Black"/>
                <a:sym typeface="Arial Black"/>
              </a:rPr>
            </a:br>
            <a:r>
              <a:rPr lang="en-US" sz="3600" b="0" i="0" u="none" strike="noStrike" cap="none">
                <a:solidFill>
                  <a:schemeClr val="accent1"/>
                </a:solidFill>
                <a:latin typeface="Arial Black"/>
                <a:ea typeface="Arial Black"/>
                <a:cs typeface="Arial Black"/>
                <a:sym typeface="Arial Black"/>
              </a:rPr>
              <a:t> </a:t>
            </a:r>
            <a:r>
              <a:rPr lang="en-US" sz="2400" b="0" i="0" u="none" strike="noStrike" cap="none">
                <a:solidFill>
                  <a:schemeClr val="accent2"/>
                </a:solidFill>
                <a:latin typeface="Arial Black"/>
                <a:ea typeface="Arial Black"/>
                <a:cs typeface="Arial Black"/>
                <a:sym typeface="Arial Black"/>
              </a:rPr>
              <a:t>(Chapter 1 &amp; 2)</a:t>
            </a:r>
            <a:endParaRPr sz="2400" b="0" i="0" u="none" strike="noStrike" cap="none">
              <a:solidFill>
                <a:schemeClr val="dk1"/>
              </a:solidFill>
              <a:latin typeface="Arial Black"/>
              <a:ea typeface="Arial Black"/>
              <a:cs typeface="Arial Black"/>
              <a:sym typeface="Arial Black"/>
            </a:endParaRPr>
          </a:p>
        </p:txBody>
      </p:sp>
      <p:sp>
        <p:nvSpPr>
          <p:cNvPr id="123" name="Google Shape;123;p18"/>
          <p:cNvSpPr txBox="1">
            <a:spLocks noGrp="1"/>
          </p:cNvSpPr>
          <p:nvPr>
            <p:ph type="subTitle" idx="1"/>
          </p:nvPr>
        </p:nvSpPr>
        <p:spPr>
          <a:xfrm>
            <a:off x="929930" y="4173621"/>
            <a:ext cx="7224481" cy="1752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Font typeface="Arial"/>
              <a:buNone/>
            </a:pPr>
            <a:r>
              <a:rPr lang="en-US"/>
              <a:t>FALL</a:t>
            </a:r>
            <a:r>
              <a:rPr lang="en-US" sz="2400" b="0" i="0" u="none" strike="noStrike" cap="none">
                <a:solidFill>
                  <a:schemeClr val="dk2"/>
                </a:solidFill>
                <a:latin typeface="Arial Black"/>
                <a:ea typeface="Arial Black"/>
                <a:cs typeface="Arial Black"/>
                <a:sym typeface="Arial Black"/>
              </a:rPr>
              <a:t> 201</a:t>
            </a:r>
            <a:r>
              <a:rPr lang="en-US"/>
              <a:t>8</a:t>
            </a:r>
            <a:endParaRPr sz="2400" b="0" i="0" u="none" strike="noStrike" cap="none">
              <a:solidFill>
                <a:schemeClr val="dk2"/>
              </a:solidFill>
              <a:latin typeface="Arial Black"/>
              <a:ea typeface="Arial Black"/>
              <a:cs typeface="Arial Black"/>
              <a:sym typeface="Arial Black"/>
            </a:endParaRPr>
          </a:p>
          <a:p>
            <a:pPr marL="0" marR="0" lvl="0" indent="0" algn="l" rtl="0">
              <a:spcBef>
                <a:spcPts val="1080"/>
              </a:spcBef>
              <a:spcAft>
                <a:spcPts val="0"/>
              </a:spcAft>
              <a:buClr>
                <a:schemeClr val="dk2"/>
              </a:buClr>
              <a:buFont typeface="Arial"/>
              <a:buNone/>
            </a:pPr>
            <a:r>
              <a:rPr lang="en-US" sz="2400" b="0" i="0" u="none" strike="noStrike" cap="none">
                <a:solidFill>
                  <a:schemeClr val="dk2"/>
                </a:solidFill>
                <a:latin typeface="Arial Black"/>
                <a:ea typeface="Arial Black"/>
                <a:cs typeface="Arial Black"/>
                <a:sym typeface="Arial Black"/>
              </a:rPr>
              <a:t>INSTRUCTOR: 	PROF. SHEILA TEJADA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10</a:t>
            </a:fld>
            <a:endParaRPr sz="1000">
              <a:solidFill>
                <a:schemeClr val="dk1"/>
              </a:solidFill>
              <a:latin typeface="Arial"/>
              <a:ea typeface="Arial"/>
              <a:cs typeface="Arial"/>
              <a:sym typeface="Arial"/>
            </a:endParaRPr>
          </a:p>
        </p:txBody>
      </p:sp>
      <p:sp>
        <p:nvSpPr>
          <p:cNvPr id="201" name="Google Shape;201;p27"/>
          <p:cNvSpPr txBox="1">
            <a:spLocks noGrp="1"/>
          </p:cNvSpPr>
          <p:nvPr>
            <p:ph type="title"/>
          </p:nvPr>
        </p:nvSpPr>
        <p:spPr>
          <a:xfrm>
            <a:off x="457200" y="152725"/>
            <a:ext cx="8399700" cy="1371600"/>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240" b="0" i="0" u="none" strike="noStrike" cap="none">
                <a:solidFill>
                  <a:schemeClr val="dk2"/>
                </a:solidFill>
                <a:latin typeface="Arial Black"/>
                <a:ea typeface="Arial Black"/>
                <a:cs typeface="Arial Black"/>
                <a:sym typeface="Arial Black"/>
              </a:rPr>
              <a:t>What would a computer need to pass the Turing test?</a:t>
            </a:r>
            <a:endParaRPr/>
          </a:p>
        </p:txBody>
      </p:sp>
      <p:sp>
        <p:nvSpPr>
          <p:cNvPr id="202" name="Google Shape;202;p27"/>
          <p:cNvSpPr txBox="1">
            <a:spLocks noGrp="1"/>
          </p:cNvSpPr>
          <p:nvPr>
            <p:ph type="body" idx="1"/>
          </p:nvPr>
        </p:nvSpPr>
        <p:spPr>
          <a:xfrm>
            <a:off x="533400" y="1067050"/>
            <a:ext cx="7620000" cy="4373700"/>
          </a:xfrm>
          <a:prstGeom prst="rect">
            <a:avLst/>
          </a:prstGeom>
          <a:noFill/>
          <a:ln>
            <a:noFill/>
          </a:ln>
        </p:spPr>
        <p:txBody>
          <a:bodyPr spcFirstLastPara="1" wrap="square" lIns="91425" tIns="45700" rIns="116975" bIns="45700" anchor="t" anchorCtr="0">
            <a:noAutofit/>
          </a:bodyPr>
          <a:lstStyle/>
          <a:p>
            <a:pPr marL="0" marR="0" lvl="0" indent="0" algn="l" rtl="0">
              <a:lnSpc>
                <a:spcPct val="90000"/>
              </a:lnSpc>
              <a:spcBef>
                <a:spcPts val="0"/>
              </a:spcBef>
              <a:spcAft>
                <a:spcPts val="0"/>
              </a:spcAft>
              <a:buClr>
                <a:schemeClr val="dk1"/>
              </a:buClr>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90000"/>
              </a:lnSpc>
              <a:spcBef>
                <a:spcPts val="1040"/>
              </a:spcBef>
              <a:spcAft>
                <a:spcPts val="0"/>
              </a:spcAft>
              <a:buClr>
                <a:srgbClr val="996633"/>
              </a:buClr>
              <a:buFont typeface="Arial"/>
              <a:buNone/>
            </a:pPr>
            <a:r>
              <a:rPr lang="en-US" sz="2200" b="1" i="0" u="none" strike="noStrike" cap="none">
                <a:solidFill>
                  <a:srgbClr val="996633"/>
                </a:solidFill>
                <a:latin typeface="Arial"/>
                <a:ea typeface="Arial"/>
                <a:cs typeface="Arial"/>
                <a:sym typeface="Arial"/>
              </a:rPr>
              <a:t>Natural language processing:</a:t>
            </a:r>
            <a:r>
              <a:rPr lang="en-US" sz="2200" b="1" i="0" u="none" strike="noStrike" cap="none">
                <a:solidFill>
                  <a:schemeClr val="dk1"/>
                </a:solidFill>
                <a:latin typeface="Arial"/>
                <a:ea typeface="Arial"/>
                <a:cs typeface="Arial"/>
                <a:sym typeface="Arial"/>
              </a:rPr>
              <a:t> to communicate with examiner.</a:t>
            </a:r>
            <a:endParaRPr/>
          </a:p>
          <a:p>
            <a:pPr marL="0" marR="0" lvl="0" indent="0" algn="l" rtl="0">
              <a:lnSpc>
                <a:spcPct val="90000"/>
              </a:lnSpc>
              <a:spcBef>
                <a:spcPts val="800"/>
              </a:spcBef>
              <a:spcAft>
                <a:spcPts val="0"/>
              </a:spcAft>
              <a:buClr>
                <a:schemeClr val="dk1"/>
              </a:buClr>
              <a:buFont typeface="Tahoma"/>
              <a:buNone/>
            </a:pPr>
            <a:r>
              <a:rPr lang="en-US" sz="1000" b="1" i="0" u="none" strike="noStrike" cap="none">
                <a:solidFill>
                  <a:schemeClr val="dk1"/>
                </a:solidFill>
                <a:latin typeface="Arial"/>
                <a:ea typeface="Arial"/>
                <a:cs typeface="Arial"/>
                <a:sym typeface="Arial"/>
              </a:rPr>
              <a:t>  </a:t>
            </a:r>
            <a:endParaRPr/>
          </a:p>
          <a:p>
            <a:pPr marL="0" marR="0" lvl="0" indent="0" algn="l" rtl="0">
              <a:lnSpc>
                <a:spcPct val="90000"/>
              </a:lnSpc>
              <a:spcBef>
                <a:spcPts val="1040"/>
              </a:spcBef>
              <a:spcAft>
                <a:spcPts val="0"/>
              </a:spcAft>
              <a:buClr>
                <a:srgbClr val="996633"/>
              </a:buClr>
              <a:buFont typeface="Arial"/>
              <a:buNone/>
            </a:pPr>
            <a:r>
              <a:rPr lang="en-US" sz="2200" b="1" i="0" u="none" strike="noStrike" cap="none">
                <a:solidFill>
                  <a:srgbClr val="996633"/>
                </a:solidFill>
                <a:latin typeface="Arial"/>
                <a:ea typeface="Arial"/>
                <a:cs typeface="Arial"/>
                <a:sym typeface="Arial"/>
              </a:rPr>
              <a:t>Knowledge representation:</a:t>
            </a:r>
            <a:r>
              <a:rPr lang="en-US" sz="2200" b="1" i="0" u="none" strike="noStrike" cap="none">
                <a:solidFill>
                  <a:schemeClr val="dk1"/>
                </a:solidFill>
                <a:latin typeface="Arial"/>
                <a:ea typeface="Arial"/>
                <a:cs typeface="Arial"/>
                <a:sym typeface="Arial"/>
              </a:rPr>
              <a:t> to store and retrieve information provided before or during interrogation.</a:t>
            </a:r>
            <a:endParaRPr/>
          </a:p>
          <a:p>
            <a:pPr marL="0" marR="0" lvl="0" indent="0" algn="l" rtl="0">
              <a:lnSpc>
                <a:spcPct val="90000"/>
              </a:lnSpc>
              <a:spcBef>
                <a:spcPts val="800"/>
              </a:spcBef>
              <a:spcAft>
                <a:spcPts val="0"/>
              </a:spcAft>
              <a:buClr>
                <a:schemeClr val="dk1"/>
              </a:buClr>
              <a:buFont typeface="Tahoma"/>
              <a:buNone/>
            </a:pPr>
            <a:r>
              <a:rPr lang="en-US" sz="1000" b="1" i="0" u="none" strike="noStrike" cap="none">
                <a:solidFill>
                  <a:schemeClr val="dk1"/>
                </a:solidFill>
                <a:latin typeface="Arial"/>
                <a:ea typeface="Arial"/>
                <a:cs typeface="Arial"/>
                <a:sym typeface="Arial"/>
              </a:rPr>
              <a:t> </a:t>
            </a:r>
            <a:endParaRPr/>
          </a:p>
          <a:p>
            <a:pPr marL="0" marR="0" lvl="0" indent="0" algn="l" rtl="0">
              <a:lnSpc>
                <a:spcPct val="90000"/>
              </a:lnSpc>
              <a:spcBef>
                <a:spcPts val="1040"/>
              </a:spcBef>
              <a:spcAft>
                <a:spcPts val="0"/>
              </a:spcAft>
              <a:buClr>
                <a:srgbClr val="996633"/>
              </a:buClr>
              <a:buFont typeface="Arial"/>
              <a:buNone/>
            </a:pPr>
            <a:r>
              <a:rPr lang="en-US" sz="2200" b="1" i="0" u="none" strike="noStrike" cap="none">
                <a:solidFill>
                  <a:srgbClr val="996633"/>
                </a:solidFill>
                <a:latin typeface="Arial"/>
                <a:ea typeface="Arial"/>
                <a:cs typeface="Arial"/>
                <a:sym typeface="Arial"/>
              </a:rPr>
              <a:t>Automated reasoning:</a:t>
            </a:r>
            <a:r>
              <a:rPr lang="en-US" sz="2200" b="1" i="0" u="none" strike="noStrike" cap="none">
                <a:solidFill>
                  <a:schemeClr val="dk1"/>
                </a:solidFill>
                <a:latin typeface="Arial"/>
                <a:ea typeface="Arial"/>
                <a:cs typeface="Arial"/>
                <a:sym typeface="Arial"/>
              </a:rPr>
              <a:t> to use the stored information to answer questions and to draw new conclusions.</a:t>
            </a:r>
            <a:endParaRPr/>
          </a:p>
          <a:p>
            <a:pPr marL="0" marR="0" lvl="0" indent="0" algn="l" rtl="0">
              <a:lnSpc>
                <a:spcPct val="90000"/>
              </a:lnSpc>
              <a:spcBef>
                <a:spcPts val="800"/>
              </a:spcBef>
              <a:spcAft>
                <a:spcPts val="0"/>
              </a:spcAft>
              <a:buClr>
                <a:schemeClr val="dk1"/>
              </a:buClr>
              <a:buFont typeface="Tahoma"/>
              <a:buNone/>
            </a:pPr>
            <a:r>
              <a:rPr lang="en-US" sz="1000" b="1" i="0" u="none" strike="noStrike" cap="none">
                <a:solidFill>
                  <a:schemeClr val="dk1"/>
                </a:solidFill>
                <a:latin typeface="Arial"/>
                <a:ea typeface="Arial"/>
                <a:cs typeface="Arial"/>
                <a:sym typeface="Arial"/>
              </a:rPr>
              <a:t> </a:t>
            </a:r>
            <a:endParaRPr/>
          </a:p>
          <a:p>
            <a:pPr marL="0" marR="0" lvl="0" indent="0" algn="l" rtl="0">
              <a:lnSpc>
                <a:spcPct val="90000"/>
              </a:lnSpc>
              <a:spcBef>
                <a:spcPts val="1040"/>
              </a:spcBef>
              <a:spcAft>
                <a:spcPts val="0"/>
              </a:spcAft>
              <a:buClr>
                <a:srgbClr val="996633"/>
              </a:buClr>
              <a:buFont typeface="Arial"/>
              <a:buNone/>
            </a:pPr>
            <a:r>
              <a:rPr lang="en-US" sz="2200" b="1" i="0" u="none" strike="noStrike" cap="none">
                <a:solidFill>
                  <a:srgbClr val="996633"/>
                </a:solidFill>
                <a:latin typeface="Arial"/>
                <a:ea typeface="Arial"/>
                <a:cs typeface="Arial"/>
                <a:sym typeface="Arial"/>
              </a:rPr>
              <a:t>Machine learning:</a:t>
            </a:r>
            <a:r>
              <a:rPr lang="en-US" sz="2200" b="1" i="0" u="none" strike="noStrike" cap="none">
                <a:solidFill>
                  <a:schemeClr val="dk1"/>
                </a:solidFill>
                <a:latin typeface="Arial"/>
                <a:ea typeface="Arial"/>
                <a:cs typeface="Arial"/>
                <a:sym typeface="Arial"/>
              </a:rPr>
              <a:t> to adapt to new circumstances and to detect and extrapolate patterns.</a:t>
            </a:r>
            <a:endParaRPr/>
          </a:p>
        </p:txBody>
      </p:sp>
      <p:pic>
        <p:nvPicPr>
          <p:cNvPr id="203" name="Google Shape;203;p27" descr="The Turing Test"/>
          <p:cNvPicPr preferRelativeResize="0"/>
          <p:nvPr/>
        </p:nvPicPr>
        <p:blipFill rotWithShape="1">
          <a:blip r:embed="rId3">
            <a:alphaModFix/>
          </a:blip>
          <a:srcRect/>
          <a:stretch/>
        </p:blipFill>
        <p:spPr>
          <a:xfrm>
            <a:off x="6119725" y="5165375"/>
            <a:ext cx="2688600" cy="1588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11</a:t>
            </a:fld>
            <a:endParaRPr sz="1000">
              <a:solidFill>
                <a:schemeClr val="dk1"/>
              </a:solidFill>
              <a:latin typeface="Arial"/>
              <a:ea typeface="Arial"/>
              <a:cs typeface="Arial"/>
              <a:sym typeface="Arial"/>
            </a:endParaRPr>
          </a:p>
        </p:txBody>
      </p:sp>
      <p:sp>
        <p:nvSpPr>
          <p:cNvPr id="209" name="Google Shape;209;p28"/>
          <p:cNvSpPr txBox="1">
            <a:spLocks noGrp="1"/>
          </p:cNvSpPr>
          <p:nvPr>
            <p:ph type="title"/>
          </p:nvPr>
        </p:nvSpPr>
        <p:spPr>
          <a:xfrm>
            <a:off x="457200" y="152725"/>
            <a:ext cx="8502000" cy="1371600"/>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240" b="0" i="0" u="none" strike="noStrike" cap="none">
                <a:solidFill>
                  <a:schemeClr val="dk2"/>
                </a:solidFill>
                <a:latin typeface="Arial Black"/>
                <a:ea typeface="Arial Black"/>
                <a:cs typeface="Arial Black"/>
                <a:sym typeface="Arial Black"/>
              </a:rPr>
              <a:t>What would a computer need to pass the Turing test?</a:t>
            </a:r>
            <a:endParaRPr/>
          </a:p>
        </p:txBody>
      </p:sp>
      <p:sp>
        <p:nvSpPr>
          <p:cNvPr id="210" name="Google Shape;210;p28"/>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116975" bIns="45700" anchor="t" anchorCtr="0">
            <a:noAutofit/>
          </a:bodyPr>
          <a:lstStyle/>
          <a:p>
            <a:pPr marL="0" marR="0" lvl="0" indent="0" algn="l" rtl="0">
              <a:spcBef>
                <a:spcPts val="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rgbClr val="996633"/>
              </a:buClr>
              <a:buFont typeface="Arial"/>
              <a:buNone/>
            </a:pPr>
            <a:r>
              <a:rPr lang="en-US" sz="2400" b="1" i="0" u="none" strike="noStrike" cap="none">
                <a:solidFill>
                  <a:srgbClr val="996633"/>
                </a:solidFill>
                <a:latin typeface="Arial"/>
                <a:ea typeface="Arial"/>
                <a:cs typeface="Arial"/>
                <a:sym typeface="Arial"/>
              </a:rPr>
              <a:t>Vision</a:t>
            </a:r>
            <a:r>
              <a:rPr lang="en-US" sz="2400" b="1" i="0" u="none" strike="noStrike" cap="none">
                <a:solidFill>
                  <a:schemeClr val="dk1"/>
                </a:solidFill>
                <a:latin typeface="Arial"/>
                <a:ea typeface="Arial"/>
                <a:cs typeface="Arial"/>
                <a:sym typeface="Arial"/>
              </a:rPr>
              <a:t> (for Total Turing test): to recognize the examiner’s actions and various objects presented by the examiner.</a:t>
            </a:r>
            <a:endParaRPr/>
          </a:p>
          <a:p>
            <a:pPr marL="0" marR="0" lvl="0" indent="0" algn="l" rtl="0">
              <a:spcBef>
                <a:spcPts val="820"/>
              </a:spcBef>
              <a:spcAft>
                <a:spcPts val="0"/>
              </a:spcAft>
              <a:buClr>
                <a:schemeClr val="dk1"/>
              </a:buClr>
              <a:buFont typeface="Tahoma"/>
              <a:buNone/>
            </a:pPr>
            <a:r>
              <a:rPr lang="en-US" sz="1100" b="1" i="0" u="none" strike="noStrike" cap="none">
                <a:solidFill>
                  <a:schemeClr val="dk1"/>
                </a:solidFill>
                <a:latin typeface="Arial"/>
                <a:ea typeface="Arial"/>
                <a:cs typeface="Arial"/>
                <a:sym typeface="Arial"/>
              </a:rPr>
              <a:t> </a:t>
            </a:r>
            <a:endParaRPr/>
          </a:p>
          <a:p>
            <a:pPr marL="0" marR="0" lvl="0" indent="0" algn="l" rtl="0">
              <a:spcBef>
                <a:spcPts val="1080"/>
              </a:spcBef>
              <a:spcAft>
                <a:spcPts val="0"/>
              </a:spcAft>
              <a:buClr>
                <a:srgbClr val="996633"/>
              </a:buClr>
              <a:buFont typeface="Arial"/>
              <a:buNone/>
            </a:pPr>
            <a:r>
              <a:rPr lang="en-US" sz="2400" b="1" i="0" u="none" strike="noStrike" cap="none">
                <a:solidFill>
                  <a:srgbClr val="996633"/>
                </a:solidFill>
                <a:latin typeface="Arial"/>
                <a:ea typeface="Arial"/>
                <a:cs typeface="Arial"/>
                <a:sym typeface="Arial"/>
              </a:rPr>
              <a:t>Motor control</a:t>
            </a:r>
            <a:r>
              <a:rPr lang="en-US" sz="2400" b="1" i="0" u="none" strike="noStrike" cap="none">
                <a:solidFill>
                  <a:schemeClr val="dk1"/>
                </a:solidFill>
                <a:latin typeface="Arial"/>
                <a:ea typeface="Arial"/>
                <a:cs typeface="Arial"/>
                <a:sym typeface="Arial"/>
              </a:rPr>
              <a:t> (total test): to act upon objects as requested.</a:t>
            </a:r>
            <a:endParaRPr/>
          </a:p>
          <a:p>
            <a:pPr marL="0" marR="0" lvl="0" indent="0" algn="l" rtl="0">
              <a:spcBef>
                <a:spcPts val="820"/>
              </a:spcBef>
              <a:spcAft>
                <a:spcPts val="0"/>
              </a:spcAft>
              <a:buClr>
                <a:schemeClr val="dk1"/>
              </a:buClr>
              <a:buFont typeface="Tahoma"/>
              <a:buNone/>
            </a:pPr>
            <a:r>
              <a:rPr lang="en-US" sz="1100" b="1" i="0" u="none" strike="noStrike" cap="none">
                <a:solidFill>
                  <a:schemeClr val="dk1"/>
                </a:solidFill>
                <a:latin typeface="Arial"/>
                <a:ea typeface="Arial"/>
                <a:cs typeface="Arial"/>
                <a:sym typeface="Arial"/>
              </a:rPr>
              <a:t> </a:t>
            </a:r>
            <a:endParaRPr/>
          </a:p>
          <a:p>
            <a:pPr marL="0" marR="0" lvl="0" indent="0" algn="l" rtl="0">
              <a:spcBef>
                <a:spcPts val="1080"/>
              </a:spcBef>
              <a:spcAft>
                <a:spcPts val="0"/>
              </a:spcAft>
              <a:buClr>
                <a:srgbClr val="996633"/>
              </a:buClr>
              <a:buFont typeface="Arial"/>
              <a:buNone/>
            </a:pPr>
            <a:r>
              <a:rPr lang="en-US" sz="2400" b="1" i="0" u="none" strike="noStrike" cap="none">
                <a:solidFill>
                  <a:srgbClr val="996633"/>
                </a:solidFill>
                <a:latin typeface="Arial"/>
                <a:ea typeface="Arial"/>
                <a:cs typeface="Arial"/>
                <a:sym typeface="Arial"/>
              </a:rPr>
              <a:t>Other senses</a:t>
            </a:r>
            <a:r>
              <a:rPr lang="en-US" sz="2400" b="1" i="0" u="none" strike="noStrike" cap="none">
                <a:solidFill>
                  <a:schemeClr val="dk1"/>
                </a:solidFill>
                <a:latin typeface="Arial"/>
                <a:ea typeface="Arial"/>
                <a:cs typeface="Arial"/>
                <a:sym typeface="Arial"/>
              </a:rPr>
              <a:t> (total test): such as hearing, smell, touch,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ctrTitle"/>
          </p:nvPr>
        </p:nvSpPr>
        <p:spPr>
          <a:xfrm>
            <a:off x="457200" y="228600"/>
            <a:ext cx="7772400" cy="4571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Font typeface="Arial Black"/>
              <a:buNone/>
            </a:pPr>
            <a:r>
              <a:rPr lang="en-US" sz="6000" b="0" i="0" u="none" strike="noStrike" cap="none">
                <a:solidFill>
                  <a:schemeClr val="dk1"/>
                </a:solidFill>
                <a:latin typeface="Arial Black"/>
                <a:ea typeface="Arial Black"/>
                <a:cs typeface="Arial Black"/>
                <a:sym typeface="Arial Black"/>
              </a:rPr>
              <a:t>Some Examples</a:t>
            </a:r>
            <a:endParaRPr/>
          </a:p>
        </p:txBody>
      </p:sp>
      <p:sp>
        <p:nvSpPr>
          <p:cNvPr id="217" name="Google Shape;217;p29"/>
          <p:cNvSpPr txBox="1">
            <a:spLocks noGrp="1"/>
          </p:cNvSpPr>
          <p:nvPr>
            <p:ph type="subTitle" idx="1"/>
          </p:nvPr>
        </p:nvSpPr>
        <p:spPr>
          <a:xfrm>
            <a:off x="457200" y="4800600"/>
            <a:ext cx="6858000" cy="91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2"/>
              </a:buClr>
              <a:buFont typeface="Arial"/>
              <a:buNone/>
            </a:pPr>
            <a:endParaRPr sz="2400" b="0" i="0" u="none" strike="noStrike" cap="none">
              <a:solidFill>
                <a:schemeClr val="dk2"/>
              </a:solidFill>
              <a:latin typeface="Arial Black"/>
              <a:ea typeface="Arial Black"/>
              <a:cs typeface="Arial Black"/>
              <a:sym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669309" y="533400"/>
            <a:ext cx="7788891"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DARPA Urban Challenge (2007)</a:t>
            </a:r>
            <a:endParaRPr sz="3600" b="0" i="0" u="none" strike="noStrike" cap="none">
              <a:solidFill>
                <a:schemeClr val="dk2"/>
              </a:solidFill>
              <a:latin typeface="Arial Black"/>
              <a:ea typeface="Arial Black"/>
              <a:cs typeface="Arial Black"/>
              <a:sym typeface="Arial Black"/>
            </a:endParaRPr>
          </a:p>
        </p:txBody>
      </p:sp>
      <p:sp>
        <p:nvSpPr>
          <p:cNvPr id="224" name="Google Shape;224;p30"/>
          <p:cNvSpPr txBox="1">
            <a:spLocks noGrp="1"/>
          </p:cNvSpPr>
          <p:nvPr>
            <p:ph type="body" idx="1"/>
          </p:nvPr>
        </p:nvSpPr>
        <p:spPr>
          <a:xfrm>
            <a:off x="685800" y="1828800"/>
            <a:ext cx="7772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n-US" sz="2800" b="1" i="0" u="none" strike="noStrike" cap="none">
                <a:solidFill>
                  <a:srgbClr val="000000"/>
                </a:solidFill>
                <a:latin typeface="Arial"/>
                <a:ea typeface="Arial"/>
                <a:cs typeface="Arial"/>
                <a:sym typeface="Arial"/>
              </a:rPr>
              <a:t>“Autonomous vehicles that safely execute missions in a complex urban environment with moving traffic.”</a:t>
            </a:r>
            <a:endParaRPr/>
          </a:p>
          <a:p>
            <a:pPr marL="457200" marR="0" lvl="1" indent="-190500" algn="l" rtl="0">
              <a:spcBef>
                <a:spcPts val="1080"/>
              </a:spcBef>
              <a:spcAft>
                <a:spcPts val="0"/>
              </a:spcAft>
              <a:buClr>
                <a:schemeClr val="dk2"/>
              </a:buClr>
              <a:buSzPts val="2400"/>
              <a:buFont typeface="Arial"/>
              <a:buChar char="•"/>
            </a:pPr>
            <a:r>
              <a:rPr lang="en-US" sz="2400" b="0" i="0" u="none" strike="noStrike" cap="none">
                <a:solidFill>
                  <a:srgbClr val="000000"/>
                </a:solidFill>
                <a:latin typeface="Arial"/>
                <a:ea typeface="Arial"/>
                <a:cs typeface="Arial"/>
                <a:sym typeface="Arial"/>
              </a:rPr>
              <a:t>“The objective of this program is safe and correct autonomous driving capability in traffic at 20 mph.”</a:t>
            </a:r>
            <a:endParaRPr/>
          </a:p>
        </p:txBody>
      </p:sp>
      <p:sp>
        <p:nvSpPr>
          <p:cNvPr id="225" name="Google Shape;225;p3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13</a:t>
            </a:fld>
            <a:endParaRPr sz="2400" b="1">
              <a:solidFill>
                <a:schemeClr val="dk2"/>
              </a:solidFill>
              <a:latin typeface="Arial"/>
              <a:ea typeface="Arial"/>
              <a:cs typeface="Arial"/>
              <a:sym typeface="Arial"/>
            </a:endParaRPr>
          </a:p>
        </p:txBody>
      </p:sp>
      <p:pic>
        <p:nvPicPr>
          <p:cNvPr id="226" name="Google Shape;226;p30"/>
          <p:cNvPicPr preferRelativeResize="0"/>
          <p:nvPr/>
        </p:nvPicPr>
        <p:blipFill rotWithShape="1">
          <a:blip r:embed="rId3">
            <a:alphaModFix/>
          </a:blip>
          <a:srcRect/>
          <a:stretch/>
        </p:blipFill>
        <p:spPr>
          <a:xfrm>
            <a:off x="5029200" y="4267200"/>
            <a:ext cx="2667000" cy="1771650"/>
          </a:xfrm>
          <a:prstGeom prst="rect">
            <a:avLst/>
          </a:prstGeom>
          <a:noFill/>
          <a:ln>
            <a:noFill/>
          </a:ln>
        </p:spPr>
      </p:pic>
      <p:pic>
        <p:nvPicPr>
          <p:cNvPr id="227" name="Google Shape;227;p30"/>
          <p:cNvPicPr preferRelativeResize="0"/>
          <p:nvPr/>
        </p:nvPicPr>
        <p:blipFill rotWithShape="1">
          <a:blip r:embed="rId4">
            <a:alphaModFix/>
          </a:blip>
          <a:srcRect/>
          <a:stretch/>
        </p:blipFill>
        <p:spPr>
          <a:xfrm>
            <a:off x="3048000" y="4953000"/>
            <a:ext cx="2438400" cy="1619250"/>
          </a:xfrm>
          <a:prstGeom prst="rect">
            <a:avLst/>
          </a:prstGeom>
          <a:noFill/>
          <a:ln>
            <a:noFill/>
          </a:ln>
        </p:spPr>
      </p:pic>
      <p:pic>
        <p:nvPicPr>
          <p:cNvPr id="228" name="Google Shape;228;p30"/>
          <p:cNvPicPr preferRelativeResize="0"/>
          <p:nvPr/>
        </p:nvPicPr>
        <p:blipFill rotWithShape="1">
          <a:blip r:embed="rId5">
            <a:alphaModFix/>
          </a:blip>
          <a:srcRect/>
          <a:stretch/>
        </p:blipFill>
        <p:spPr>
          <a:xfrm>
            <a:off x="6781800" y="5257800"/>
            <a:ext cx="1981200" cy="1316038"/>
          </a:xfrm>
          <a:prstGeom prst="rect">
            <a:avLst/>
          </a:prstGeom>
          <a:noFill/>
          <a:ln>
            <a:noFill/>
          </a:ln>
        </p:spPr>
      </p:pic>
      <p:pic>
        <p:nvPicPr>
          <p:cNvPr id="229" name="Google Shape;229;p30"/>
          <p:cNvPicPr preferRelativeResize="0"/>
          <p:nvPr/>
        </p:nvPicPr>
        <p:blipFill rotWithShape="1">
          <a:blip r:embed="rId6">
            <a:alphaModFix/>
          </a:blip>
          <a:srcRect/>
          <a:stretch/>
        </p:blipFill>
        <p:spPr>
          <a:xfrm>
            <a:off x="685800" y="4648200"/>
            <a:ext cx="2514600" cy="1670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Deep Blue</a:t>
            </a:r>
            <a:endParaRPr/>
          </a:p>
        </p:txBody>
      </p:sp>
      <p:sp>
        <p:nvSpPr>
          <p:cNvPr id="236" name="Google Shape;236;p31"/>
          <p:cNvSpPr txBox="1">
            <a:spLocks noGrp="1"/>
          </p:cNvSpPr>
          <p:nvPr>
            <p:ph type="body" idx="1"/>
          </p:nvPr>
        </p:nvSpPr>
        <p:spPr>
          <a:xfrm>
            <a:off x="685800" y="1981200"/>
            <a:ext cx="8153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In 1997 Deep Blue became the first machine to win a match against a reigning world chess champion (by 3.5-2.5)</a:t>
            </a:r>
            <a:endParaRPr/>
          </a:p>
          <a:p>
            <a:pPr marL="457200" marR="0" lvl="1" indent="-63500" algn="l" rtl="0">
              <a:spcBef>
                <a:spcPts val="1000"/>
              </a:spcBef>
              <a:spcAft>
                <a:spcPts val="0"/>
              </a:spcAft>
              <a:buClr>
                <a:schemeClr val="dk2"/>
              </a:buClr>
              <a:buSzPts val="2000"/>
              <a:buFont typeface="Arial"/>
              <a:buNone/>
            </a:pPr>
            <a:endParaRPr sz="2000" b="0" i="0" u="none" strike="noStrike" cap="none">
              <a:solidFill>
                <a:schemeClr val="dk1"/>
              </a:solidFill>
              <a:latin typeface="Arial"/>
              <a:ea typeface="Arial"/>
              <a:cs typeface="Arial"/>
              <a:sym typeface="Arial"/>
            </a:endParaRPr>
          </a:p>
        </p:txBody>
      </p:sp>
      <p:sp>
        <p:nvSpPr>
          <p:cNvPr id="237" name="Google Shape;237;p3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14</a:t>
            </a:fld>
            <a:endParaRPr sz="2400" b="1">
              <a:solidFill>
                <a:schemeClr val="dk2"/>
              </a:solidFill>
              <a:latin typeface="Arial"/>
              <a:ea typeface="Arial"/>
              <a:cs typeface="Arial"/>
              <a:sym typeface="Arial"/>
            </a:endParaRPr>
          </a:p>
        </p:txBody>
      </p:sp>
      <p:pic>
        <p:nvPicPr>
          <p:cNvPr id="238" name="Google Shape;238;p31"/>
          <p:cNvPicPr preferRelativeResize="0"/>
          <p:nvPr/>
        </p:nvPicPr>
        <p:blipFill rotWithShape="1">
          <a:blip r:embed="rId3">
            <a:alphaModFix/>
          </a:blip>
          <a:srcRect/>
          <a:stretch/>
        </p:blipFill>
        <p:spPr>
          <a:xfrm>
            <a:off x="5638800" y="3657600"/>
            <a:ext cx="3124200" cy="2974975"/>
          </a:xfrm>
          <a:prstGeom prst="rect">
            <a:avLst/>
          </a:prstGeom>
          <a:noFill/>
          <a:ln>
            <a:noFill/>
          </a:ln>
        </p:spPr>
      </p:pic>
      <p:pic>
        <p:nvPicPr>
          <p:cNvPr id="239" name="Google Shape;239;p31"/>
          <p:cNvPicPr preferRelativeResize="0"/>
          <p:nvPr/>
        </p:nvPicPr>
        <p:blipFill rotWithShape="1">
          <a:blip r:embed="rId4">
            <a:alphaModFix/>
          </a:blip>
          <a:srcRect/>
          <a:stretch/>
        </p:blipFill>
        <p:spPr>
          <a:xfrm>
            <a:off x="3393831" y="199292"/>
            <a:ext cx="1158875" cy="1600200"/>
          </a:xfrm>
          <a:prstGeom prst="rect">
            <a:avLst/>
          </a:prstGeom>
          <a:noFill/>
          <a:ln>
            <a:noFill/>
          </a:ln>
        </p:spPr>
      </p:pic>
      <p:pic>
        <p:nvPicPr>
          <p:cNvPr id="240" name="Google Shape;240;p31"/>
          <p:cNvPicPr preferRelativeResize="0"/>
          <p:nvPr/>
        </p:nvPicPr>
        <p:blipFill rotWithShape="1">
          <a:blip r:embed="rId5">
            <a:alphaModFix/>
          </a:blip>
          <a:srcRect/>
          <a:stretch/>
        </p:blipFill>
        <p:spPr>
          <a:xfrm>
            <a:off x="6172200" y="152400"/>
            <a:ext cx="1257300" cy="1676400"/>
          </a:xfrm>
          <a:prstGeom prst="rect">
            <a:avLst/>
          </a:prstGeom>
          <a:noFill/>
          <a:ln>
            <a:noFill/>
          </a:ln>
        </p:spPr>
      </p:pic>
      <p:pic>
        <p:nvPicPr>
          <p:cNvPr id="241" name="Google Shape;241;p31"/>
          <p:cNvPicPr preferRelativeResize="0"/>
          <p:nvPr/>
        </p:nvPicPr>
        <p:blipFill rotWithShape="1">
          <a:blip r:embed="rId6">
            <a:alphaModFix/>
          </a:blip>
          <a:srcRect/>
          <a:stretch/>
        </p:blipFill>
        <p:spPr>
          <a:xfrm>
            <a:off x="457200" y="3790950"/>
            <a:ext cx="3962400" cy="297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288646" y="284781"/>
            <a:ext cx="60519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Deep Blue Combined</a:t>
            </a:r>
            <a:endParaRPr sz="3600" b="0" i="0" u="none" strike="noStrike" cap="none">
              <a:solidFill>
                <a:schemeClr val="dk2"/>
              </a:solidFill>
              <a:latin typeface="Arial Black"/>
              <a:ea typeface="Arial Black"/>
              <a:cs typeface="Arial Black"/>
              <a:sym typeface="Arial Black"/>
            </a:endParaRPr>
          </a:p>
        </p:txBody>
      </p:sp>
      <p:sp>
        <p:nvSpPr>
          <p:cNvPr id="248" name="Google Shape;248;p32"/>
          <p:cNvSpPr txBox="1">
            <a:spLocks noGrp="1"/>
          </p:cNvSpPr>
          <p:nvPr>
            <p:ph type="body" idx="1"/>
          </p:nvPr>
        </p:nvSpPr>
        <p:spPr>
          <a:xfrm>
            <a:off x="0" y="1676400"/>
            <a:ext cx="8915400" cy="44196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590" b="1" i="0" u="none" strike="noStrike" cap="none">
                <a:solidFill>
                  <a:schemeClr val="dk1"/>
                </a:solidFill>
                <a:latin typeface="Helvetica Neue"/>
                <a:ea typeface="Helvetica Neue"/>
                <a:cs typeface="Helvetica Neue"/>
                <a:sym typeface="Helvetica Neue"/>
              </a:rPr>
              <a:t>Parallel and special purpose hardware</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A 30-node IBM RS/6000, enhanced with </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480 special purpose VLSI chess chips</a:t>
            </a:r>
            <a:endParaRPr/>
          </a:p>
          <a:p>
            <a:pPr marL="0" marR="0" lvl="0" indent="0" algn="l" rtl="0">
              <a:lnSpc>
                <a:spcPct val="80000"/>
              </a:lnSpc>
              <a:spcBef>
                <a:spcPts val="518"/>
              </a:spcBef>
              <a:spcAft>
                <a:spcPts val="0"/>
              </a:spcAft>
              <a:buClr>
                <a:schemeClr val="dk1"/>
              </a:buClr>
              <a:buFont typeface="Arial"/>
              <a:buNone/>
            </a:pPr>
            <a:r>
              <a:rPr lang="en-US" sz="2590" b="1" i="0" u="none" strike="noStrike" cap="none">
                <a:solidFill>
                  <a:schemeClr val="dk1"/>
                </a:solidFill>
                <a:latin typeface="Helvetica Neue"/>
                <a:ea typeface="Helvetica Neue"/>
                <a:cs typeface="Helvetica Neue"/>
                <a:sym typeface="Helvetica Neue"/>
              </a:rPr>
              <a:t>A heuristic game-tree search algorithm</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Capable of searching 200M positions/sec</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Searched 6-12 moves deep on average, sometimes to 40</a:t>
            </a:r>
            <a:endParaRPr/>
          </a:p>
          <a:p>
            <a:pPr marL="0" marR="0" lvl="0" indent="0" algn="l" rtl="0">
              <a:lnSpc>
                <a:spcPct val="80000"/>
              </a:lnSpc>
              <a:spcBef>
                <a:spcPts val="518"/>
              </a:spcBef>
              <a:spcAft>
                <a:spcPts val="0"/>
              </a:spcAft>
              <a:buClr>
                <a:schemeClr val="dk1"/>
              </a:buClr>
              <a:buFont typeface="Arial"/>
              <a:buNone/>
            </a:pPr>
            <a:r>
              <a:rPr lang="en-US" sz="2590" b="1" i="0" u="none" strike="noStrike" cap="none">
                <a:solidFill>
                  <a:schemeClr val="dk1"/>
                </a:solidFill>
                <a:latin typeface="Helvetica Neue"/>
                <a:ea typeface="Helvetica Neue"/>
                <a:cs typeface="Helvetica Neue"/>
                <a:sym typeface="Helvetica Neue"/>
              </a:rPr>
              <a:t>Chess knowledge</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An opening book of 4K positions and 700K GM games</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An endgame database for when only 5-6 pieces left</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Helvetica Neue"/>
                <a:ea typeface="Helvetica Neue"/>
                <a:cs typeface="Helvetica Neue"/>
                <a:sym typeface="Helvetica Neue"/>
              </a:rPr>
              <a:t>A positional evaluation function with 8K parts and many parameters that were tuned by learning over thousands of Master games</a:t>
            </a:r>
            <a:endParaRPr sz="1850" b="1" i="0" u="sng" strike="noStrike" cap="none">
              <a:solidFill>
                <a:schemeClr val="hlink"/>
              </a:solidFill>
              <a:latin typeface="Arial"/>
              <a:ea typeface="Arial"/>
              <a:cs typeface="Arial"/>
              <a:sym typeface="Arial"/>
              <a:hlinkClick r:id="rId3"/>
            </a:endParaRPr>
          </a:p>
        </p:txBody>
      </p:sp>
      <p:sp>
        <p:nvSpPr>
          <p:cNvPr id="249" name="Google Shape;249;p3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15</a:t>
            </a:fld>
            <a:endParaRPr sz="2400" b="1">
              <a:solidFill>
                <a:schemeClr val="dk2"/>
              </a:solidFill>
              <a:latin typeface="Arial"/>
              <a:ea typeface="Arial"/>
              <a:cs typeface="Arial"/>
              <a:sym typeface="Arial"/>
            </a:endParaRPr>
          </a:p>
        </p:txBody>
      </p:sp>
      <p:pic>
        <p:nvPicPr>
          <p:cNvPr id="250" name="Google Shape;250;p32" descr="Tic Tac Toe Game Tree"/>
          <p:cNvPicPr preferRelativeResize="0"/>
          <p:nvPr/>
        </p:nvPicPr>
        <p:blipFill rotWithShape="1">
          <a:blip r:embed="rId4">
            <a:alphaModFix/>
          </a:blip>
          <a:srcRect/>
          <a:stretch/>
        </p:blipFill>
        <p:spPr>
          <a:xfrm>
            <a:off x="6553200" y="1891323"/>
            <a:ext cx="2590800" cy="1716088"/>
          </a:xfrm>
          <a:prstGeom prst="rect">
            <a:avLst/>
          </a:prstGeom>
          <a:noFill/>
          <a:ln>
            <a:noFill/>
          </a:ln>
        </p:spPr>
      </p:pic>
      <p:pic>
        <p:nvPicPr>
          <p:cNvPr id="251" name="Google Shape;251;p32"/>
          <p:cNvPicPr preferRelativeResize="0"/>
          <p:nvPr/>
        </p:nvPicPr>
        <p:blipFill rotWithShape="1">
          <a:blip r:embed="rId5">
            <a:alphaModFix/>
          </a:blip>
          <a:srcRect/>
          <a:stretch/>
        </p:blipFill>
        <p:spPr>
          <a:xfrm>
            <a:off x="6553200" y="0"/>
            <a:ext cx="2590800" cy="194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8">
                                            <p:txEl>
                                              <p:pRg st="9" end="9"/>
                                            </p:txEl>
                                          </p:spTgt>
                                        </p:tgtEl>
                                        <p:attrNameLst>
                                          <p:attrName>style.visibility</p:attrName>
                                        </p:attrNameLst>
                                      </p:cBhvr>
                                      <p:to>
                                        <p:strVal val="visible"/>
                                      </p:to>
                                    </p:set>
                                  </p:childTnLst>
                                </p:cTn>
                              </p:par>
                            </p:childTnLst>
                          </p:cTn>
                        </p:par>
                        <p:par>
                          <p:cTn id="43" fill="hold">
                            <p:stCondLst>
                              <p:cond delay="1"/>
                            </p:stCondLst>
                            <p:childTnLst>
                              <p:par>
                                <p:cTn id="44" presetID="1" presetClass="entr" presetSubtype="0" fill="hold" nodeType="afterEffect">
                                  <p:stCondLst>
                                    <p:cond delay="0"/>
                                  </p:stCondLst>
                                  <p:childTnLst>
                                    <p:set>
                                      <p:cBhvr>
                                        <p:cTn id="45" dur="1" fill="hold">
                                          <p:stCondLst>
                                            <p:cond delay="0"/>
                                          </p:stCondLst>
                                        </p:cTn>
                                        <p:tgtEl>
                                          <p:spTgt spid="251"/>
                                        </p:tgtEl>
                                        <p:attrNameLst>
                                          <p:attrName>style.visibility</p:attrName>
                                        </p:attrNameLst>
                                      </p:cBhvr>
                                      <p:to>
                                        <p:strVal val="visible"/>
                                      </p:to>
                                    </p:set>
                                  </p:childTnLst>
                                </p:cTn>
                              </p:par>
                            </p:childTnLst>
                          </p:cTn>
                        </p:par>
                        <p:par>
                          <p:cTn id="46" fill="hold">
                            <p:stCondLst>
                              <p:cond delay="2"/>
                            </p:stCondLst>
                            <p:childTnLst>
                              <p:par>
                                <p:cTn id="47" presetID="1" presetClass="entr" presetSubtype="0" fill="hold" nodeType="afterEffect">
                                  <p:stCondLst>
                                    <p:cond delay="0"/>
                                  </p:stCondLst>
                                  <p:childTnLst>
                                    <p:set>
                                      <p:cBhvr>
                                        <p:cTn id="4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p:nvPr/>
        </p:nvSpPr>
        <p:spPr>
          <a:xfrm>
            <a:off x="0" y="5676903"/>
            <a:ext cx="9144000" cy="1181100"/>
          </a:xfrm>
          <a:prstGeom prst="rect">
            <a:avLst/>
          </a:prstGeom>
          <a:solidFill>
            <a:schemeClr val="lt1"/>
          </a:solidFill>
          <a:ln>
            <a:noFill/>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258" name="Google Shape;258;p33"/>
          <p:cNvSpPr txBox="1">
            <a:spLocks noGrp="1"/>
          </p:cNvSpPr>
          <p:nvPr>
            <p:ph type="title"/>
          </p:nvPr>
        </p:nvSpPr>
        <p:spPr>
          <a:xfrm>
            <a:off x="457200" y="407989"/>
            <a:ext cx="8229600" cy="868363"/>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D9383E"/>
              </a:buClr>
              <a:buFont typeface="Arial Black"/>
              <a:buNone/>
            </a:pPr>
            <a:r>
              <a:rPr lang="en-US" sz="3240" b="1" i="0" u="none" strike="noStrike" cap="none">
                <a:solidFill>
                  <a:srgbClr val="D9383E"/>
                </a:solidFill>
                <a:latin typeface="Arial Black"/>
                <a:ea typeface="Arial Black"/>
                <a:cs typeface="Arial Black"/>
                <a:sym typeface="Arial Black"/>
              </a:rPr>
              <a:t>Example Virtual Humans (USC/ICT)</a:t>
            </a:r>
            <a:endParaRPr sz="3240" b="1" i="0" u="none" strike="noStrike" cap="none">
              <a:solidFill>
                <a:srgbClr val="D9383E"/>
              </a:solidFill>
              <a:latin typeface="Arial Black"/>
              <a:ea typeface="Arial Black"/>
              <a:cs typeface="Arial Black"/>
              <a:sym typeface="Arial Black"/>
            </a:endParaRPr>
          </a:p>
        </p:txBody>
      </p:sp>
      <p:grpSp>
        <p:nvGrpSpPr>
          <p:cNvPr id="259" name="Google Shape;259;p33"/>
          <p:cNvGrpSpPr/>
          <p:nvPr/>
        </p:nvGrpSpPr>
        <p:grpSpPr>
          <a:xfrm>
            <a:off x="121452" y="1272820"/>
            <a:ext cx="5300577" cy="2182690"/>
            <a:chOff x="-21633" y="4747082"/>
            <a:chExt cx="5206417" cy="2076915"/>
          </a:xfrm>
        </p:grpSpPr>
        <p:pic>
          <p:nvPicPr>
            <p:cNvPr id="260" name="Google Shape;260;p33" descr="Ada and Grace.jpg"/>
            <p:cNvPicPr preferRelativeResize="0"/>
            <p:nvPr/>
          </p:nvPicPr>
          <p:blipFill rotWithShape="1">
            <a:blip r:embed="rId3">
              <a:alphaModFix/>
            </a:blip>
            <a:srcRect/>
            <a:stretch/>
          </p:blipFill>
          <p:spPr>
            <a:xfrm>
              <a:off x="-4605" y="4747082"/>
              <a:ext cx="5189389" cy="2076451"/>
            </a:xfrm>
            <a:prstGeom prst="rect">
              <a:avLst/>
            </a:prstGeom>
            <a:noFill/>
            <a:ln>
              <a:noFill/>
            </a:ln>
            <a:effectLst>
              <a:outerShdw blurRad="50800" dist="38100" dir="2700000" algn="tl" rotWithShape="0">
                <a:srgbClr val="000000">
                  <a:alpha val="42745"/>
                </a:srgbClr>
              </a:outerShdw>
            </a:effectLst>
          </p:spPr>
        </p:pic>
        <p:sp>
          <p:nvSpPr>
            <p:cNvPr id="261" name="Google Shape;261;p33">
              <a:hlinkClick r:id="rId4"/>
            </p:cNvPr>
            <p:cNvSpPr txBox="1"/>
            <p:nvPr/>
          </p:nvSpPr>
          <p:spPr>
            <a:xfrm>
              <a:off x="-21633" y="6560422"/>
              <a:ext cx="1046760" cy="2635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Ada &amp; Grace</a:t>
              </a:r>
              <a:endParaRPr sz="1200">
                <a:solidFill>
                  <a:schemeClr val="lt1"/>
                </a:solidFill>
                <a:latin typeface="Arial"/>
                <a:ea typeface="Arial"/>
                <a:cs typeface="Arial"/>
                <a:sym typeface="Arial"/>
              </a:endParaRPr>
            </a:p>
          </p:txBody>
        </p:sp>
      </p:grpSp>
      <p:grpSp>
        <p:nvGrpSpPr>
          <p:cNvPr id="262" name="Google Shape;262;p33"/>
          <p:cNvGrpSpPr/>
          <p:nvPr/>
        </p:nvGrpSpPr>
        <p:grpSpPr>
          <a:xfrm>
            <a:off x="4753451" y="3789610"/>
            <a:ext cx="4050944" cy="2847329"/>
            <a:chOff x="4813523" y="4033103"/>
            <a:chExt cx="4506334" cy="3379750"/>
          </a:xfrm>
        </p:grpSpPr>
        <p:pic>
          <p:nvPicPr>
            <p:cNvPr id="263" name="Google Shape;263;p33" descr="Saso-doctor-elder.jpg"/>
            <p:cNvPicPr preferRelativeResize="0"/>
            <p:nvPr/>
          </p:nvPicPr>
          <p:blipFill rotWithShape="1">
            <a:blip r:embed="rId5">
              <a:alphaModFix/>
            </a:blip>
            <a:srcRect/>
            <a:stretch/>
          </p:blipFill>
          <p:spPr>
            <a:xfrm>
              <a:off x="4813523" y="4033103"/>
              <a:ext cx="4506334" cy="3379750"/>
            </a:xfrm>
            <a:prstGeom prst="rect">
              <a:avLst/>
            </a:prstGeom>
            <a:noFill/>
            <a:ln>
              <a:noFill/>
            </a:ln>
          </p:spPr>
        </p:pic>
        <p:sp>
          <p:nvSpPr>
            <p:cNvPr id="264" name="Google Shape;264;p33">
              <a:hlinkClick r:id="rId4"/>
            </p:cNvPr>
            <p:cNvSpPr txBox="1"/>
            <p:nvPr/>
          </p:nvSpPr>
          <p:spPr>
            <a:xfrm>
              <a:off x="4832628" y="7074455"/>
              <a:ext cx="681123" cy="3287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SASO</a:t>
              </a:r>
              <a:endParaRPr sz="1200">
                <a:solidFill>
                  <a:schemeClr val="lt1"/>
                </a:solidFill>
                <a:latin typeface="Arial"/>
                <a:ea typeface="Arial"/>
                <a:cs typeface="Arial"/>
                <a:sym typeface="Arial"/>
              </a:endParaRPr>
            </a:p>
          </p:txBody>
        </p:sp>
      </p:grpSp>
      <p:grpSp>
        <p:nvGrpSpPr>
          <p:cNvPr id="265" name="Google Shape;265;p33"/>
          <p:cNvGrpSpPr/>
          <p:nvPr/>
        </p:nvGrpSpPr>
        <p:grpSpPr>
          <a:xfrm>
            <a:off x="5519408" y="1361602"/>
            <a:ext cx="3488032" cy="2325355"/>
            <a:chOff x="5519408" y="1345142"/>
            <a:chExt cx="3488032" cy="2325354"/>
          </a:xfrm>
        </p:grpSpPr>
        <p:pic>
          <p:nvPicPr>
            <p:cNvPr id="266" name="Google Shape;266;p33" descr="gs_saloon_steve_cohn small.jpg"/>
            <p:cNvPicPr preferRelativeResize="0"/>
            <p:nvPr/>
          </p:nvPicPr>
          <p:blipFill rotWithShape="1">
            <a:blip r:embed="rId6">
              <a:alphaModFix/>
            </a:blip>
            <a:srcRect/>
            <a:stretch/>
          </p:blipFill>
          <p:spPr>
            <a:xfrm>
              <a:off x="5519408" y="1345142"/>
              <a:ext cx="3488032" cy="2325354"/>
            </a:xfrm>
            <a:prstGeom prst="rect">
              <a:avLst/>
            </a:prstGeom>
            <a:noFill/>
            <a:ln>
              <a:noFill/>
            </a:ln>
          </p:spPr>
        </p:pic>
        <p:sp>
          <p:nvSpPr>
            <p:cNvPr id="267" name="Google Shape;267;p33"/>
            <p:cNvSpPr txBox="1"/>
            <p:nvPr/>
          </p:nvSpPr>
          <p:spPr>
            <a:xfrm>
              <a:off x="5531169" y="3392373"/>
              <a:ext cx="92886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Gunslinger</a:t>
              </a:r>
              <a:endParaRPr sz="1200">
                <a:solidFill>
                  <a:schemeClr val="lt1"/>
                </a:solidFill>
                <a:latin typeface="Arial"/>
                <a:ea typeface="Arial"/>
                <a:cs typeface="Arial"/>
                <a:sym typeface="Arial"/>
              </a:endParaRPr>
            </a:p>
          </p:txBody>
        </p:sp>
      </p:grpSp>
      <p:grpSp>
        <p:nvGrpSpPr>
          <p:cNvPr id="268" name="Google Shape;268;p33"/>
          <p:cNvGrpSpPr/>
          <p:nvPr/>
        </p:nvGrpSpPr>
        <p:grpSpPr>
          <a:xfrm>
            <a:off x="248908" y="3591605"/>
            <a:ext cx="4358686" cy="3045347"/>
            <a:chOff x="405952" y="3618907"/>
            <a:chExt cx="4358686" cy="3045345"/>
          </a:xfrm>
        </p:grpSpPr>
        <p:pic>
          <p:nvPicPr>
            <p:cNvPr id="269" name="Google Shape;269;p33" descr="Screen Shot 2012-07-15 at 10.08.01 AM.png"/>
            <p:cNvPicPr preferRelativeResize="0"/>
            <p:nvPr/>
          </p:nvPicPr>
          <p:blipFill rotWithShape="1">
            <a:blip r:embed="rId7">
              <a:alphaModFix/>
            </a:blip>
            <a:srcRect/>
            <a:stretch/>
          </p:blipFill>
          <p:spPr>
            <a:xfrm>
              <a:off x="405952" y="3618907"/>
              <a:ext cx="4358686" cy="3045345"/>
            </a:xfrm>
            <a:prstGeom prst="rect">
              <a:avLst/>
            </a:prstGeom>
            <a:noFill/>
            <a:ln>
              <a:noFill/>
            </a:ln>
          </p:spPr>
        </p:pic>
        <p:sp>
          <p:nvSpPr>
            <p:cNvPr id="270" name="Google Shape;270;p33"/>
            <p:cNvSpPr txBox="1"/>
            <p:nvPr/>
          </p:nvSpPr>
          <p:spPr>
            <a:xfrm>
              <a:off x="424044" y="6376265"/>
              <a:ext cx="65915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INOTS</a:t>
              </a:r>
              <a:endParaRPr sz="12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title"/>
          </p:nvPr>
        </p:nvSpPr>
        <p:spPr>
          <a:xfrm>
            <a:off x="685800" y="65570"/>
            <a:ext cx="7122801"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Grand Challenges for AI</a:t>
            </a:r>
            <a:endParaRPr/>
          </a:p>
        </p:txBody>
      </p:sp>
      <p:sp>
        <p:nvSpPr>
          <p:cNvPr id="292" name="Google Shape;292;p36"/>
          <p:cNvSpPr txBox="1">
            <a:spLocks noGrp="1"/>
          </p:cNvSpPr>
          <p:nvPr>
            <p:ph type="body" idx="1"/>
          </p:nvPr>
        </p:nvSpPr>
        <p:spPr>
          <a:xfrm>
            <a:off x="302842" y="1250123"/>
            <a:ext cx="7737231" cy="5199524"/>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590" b="1" i="0" u="none" strike="noStrike" cap="none">
                <a:solidFill>
                  <a:schemeClr val="dk1"/>
                </a:solidFill>
                <a:latin typeface="Arial"/>
                <a:ea typeface="Arial"/>
                <a:cs typeface="Arial"/>
                <a:sym typeface="Arial"/>
              </a:rPr>
              <a:t>Human-level AI </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1" u="none" strike="noStrike" cap="none">
                <a:solidFill>
                  <a:schemeClr val="dk1"/>
                </a:solidFill>
                <a:latin typeface="Arial"/>
                <a:ea typeface="Arial"/>
                <a:cs typeface="Arial"/>
                <a:sym typeface="Arial"/>
              </a:rPr>
              <a:t>Intelligent virtual humans</a:t>
            </a:r>
            <a:endParaRPr sz="2220" b="0" i="0" u="none" strike="noStrike" cap="none">
              <a:solidFill>
                <a:schemeClr val="dk1"/>
              </a:solidFill>
              <a:latin typeface="Arial"/>
              <a:ea typeface="Arial"/>
              <a:cs typeface="Arial"/>
              <a:sym typeface="Arial"/>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Arial"/>
                <a:ea typeface="Arial"/>
                <a:cs typeface="Arial"/>
                <a:sym typeface="Arial"/>
              </a:rPr>
              <a:t>Humanoid robots</a:t>
            </a:r>
            <a:endParaRPr/>
          </a:p>
          <a:p>
            <a:pPr marL="0" marR="0" lvl="0" indent="0" algn="l" rtl="0">
              <a:lnSpc>
                <a:spcPct val="80000"/>
              </a:lnSpc>
              <a:spcBef>
                <a:spcPts val="518"/>
              </a:spcBef>
              <a:spcAft>
                <a:spcPts val="0"/>
              </a:spcAft>
              <a:buClr>
                <a:schemeClr val="dk1"/>
              </a:buClr>
              <a:buFont typeface="Arial"/>
              <a:buNone/>
            </a:pPr>
            <a:r>
              <a:rPr lang="en-US" sz="2590" b="1" i="0" u="none" strike="noStrike" cap="none">
                <a:solidFill>
                  <a:schemeClr val="dk1"/>
                </a:solidFill>
                <a:latin typeface="Arial"/>
                <a:ea typeface="Arial"/>
                <a:cs typeface="Arial"/>
                <a:sym typeface="Arial"/>
              </a:rPr>
              <a:t>Superhuman performance in limited domains</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1" u="none" strike="noStrike" cap="none">
                <a:solidFill>
                  <a:schemeClr val="dk1"/>
                </a:solidFill>
                <a:latin typeface="Arial"/>
                <a:ea typeface="Arial"/>
                <a:cs typeface="Arial"/>
                <a:sym typeface="Arial"/>
              </a:rPr>
              <a:t>Beat the world champion at chess</a:t>
            </a:r>
            <a:r>
              <a:rPr lang="en-US" sz="2220" b="0" i="0" u="none" strike="noStrike" cap="none">
                <a:solidFill>
                  <a:schemeClr val="dk1"/>
                </a:solidFill>
                <a:latin typeface="Arial"/>
                <a:ea typeface="Arial"/>
                <a:cs typeface="Arial"/>
                <a:sym typeface="Arial"/>
              </a:rPr>
              <a:t> (or Go)</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Arial"/>
                <a:ea typeface="Arial"/>
                <a:cs typeface="Arial"/>
                <a:sym typeface="Arial"/>
              </a:rPr>
              <a:t>Effective control of very complex systems</a:t>
            </a:r>
            <a:endParaRPr/>
          </a:p>
          <a:p>
            <a:pPr marL="0" marR="0" lvl="0" indent="0" algn="l" rtl="0">
              <a:lnSpc>
                <a:spcPct val="80000"/>
              </a:lnSpc>
              <a:spcBef>
                <a:spcPts val="518"/>
              </a:spcBef>
              <a:spcAft>
                <a:spcPts val="0"/>
              </a:spcAft>
              <a:buClr>
                <a:schemeClr val="dk1"/>
              </a:buClr>
              <a:buFont typeface="Arial"/>
              <a:buNone/>
            </a:pPr>
            <a:r>
              <a:rPr lang="en-US" sz="2590" b="1" i="0" u="none" strike="noStrike" cap="none">
                <a:solidFill>
                  <a:schemeClr val="dk1"/>
                </a:solidFill>
                <a:latin typeface="Arial"/>
                <a:ea typeface="Arial"/>
                <a:cs typeface="Arial"/>
                <a:sym typeface="Arial"/>
              </a:rPr>
              <a:t>Specific advanced capabilities of interest</a:t>
            </a:r>
            <a:endParaRPr/>
          </a:p>
          <a:p>
            <a:pPr marL="457200" marR="0" lvl="1" indent="-190500" algn="l" rtl="0">
              <a:lnSpc>
                <a:spcPct val="80000"/>
              </a:lnSpc>
              <a:spcBef>
                <a:spcPts val="1044"/>
              </a:spcBef>
              <a:spcAft>
                <a:spcPts val="0"/>
              </a:spcAft>
              <a:buClr>
                <a:schemeClr val="dk2"/>
              </a:buClr>
              <a:buSzPts val="2220"/>
              <a:buFont typeface="Arial"/>
              <a:buChar char="•"/>
            </a:pPr>
            <a:r>
              <a:rPr lang="en-US" sz="2220" b="0" i="0" u="none" strike="noStrike" cap="none">
                <a:solidFill>
                  <a:schemeClr val="dk1"/>
                </a:solidFill>
                <a:latin typeface="Arial"/>
                <a:ea typeface="Arial"/>
                <a:cs typeface="Arial"/>
                <a:sym typeface="Arial"/>
              </a:rPr>
              <a:t>Mathematical or scientific discovery</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1" u="none" strike="noStrike" cap="none">
                <a:solidFill>
                  <a:schemeClr val="dk1"/>
                </a:solidFill>
                <a:latin typeface="Arial"/>
                <a:ea typeface="Arial"/>
                <a:cs typeface="Arial"/>
                <a:sym typeface="Arial"/>
              </a:rPr>
              <a:t>Automatically drive a vehicle in real world</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1" u="none" strike="noStrike" cap="none">
                <a:solidFill>
                  <a:schemeClr val="dk1"/>
                </a:solidFill>
                <a:latin typeface="Arial"/>
                <a:ea typeface="Arial"/>
                <a:cs typeface="Arial"/>
                <a:sym typeface="Arial"/>
              </a:rPr>
              <a:t>Answer a wide range of questions</a:t>
            </a:r>
            <a:endParaRPr sz="2220" b="0" i="1" u="none" strike="noStrike" cap="none">
              <a:solidFill>
                <a:schemeClr val="dk1"/>
              </a:solidFill>
              <a:latin typeface="Arial"/>
              <a:ea typeface="Arial"/>
              <a:cs typeface="Arial"/>
              <a:sym typeface="Arial"/>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Arial"/>
                <a:ea typeface="Arial"/>
                <a:cs typeface="Arial"/>
                <a:sym typeface="Arial"/>
              </a:rPr>
              <a:t>Autonomously behave &amp; learn continuously over years</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1" u="none" strike="noStrike" cap="none">
                <a:solidFill>
                  <a:schemeClr val="dk1"/>
                </a:solidFill>
                <a:latin typeface="Arial"/>
                <a:ea typeface="Arial"/>
                <a:cs typeface="Arial"/>
                <a:sym typeface="Arial"/>
              </a:rPr>
              <a:t>Automated real-time language</a:t>
            </a:r>
            <a:r>
              <a:rPr lang="en-US" sz="2220" b="0" i="0" u="none" strike="noStrike" cap="none">
                <a:solidFill>
                  <a:schemeClr val="dk1"/>
                </a:solidFill>
                <a:latin typeface="Arial"/>
                <a:ea typeface="Arial"/>
                <a:cs typeface="Arial"/>
                <a:sym typeface="Arial"/>
              </a:rPr>
              <a:t> and speech translation</a:t>
            </a:r>
            <a:endParaRPr/>
          </a:p>
          <a:p>
            <a:pPr marL="457200" marR="0" lvl="1" indent="-190500" algn="l" rtl="0">
              <a:lnSpc>
                <a:spcPct val="80000"/>
              </a:lnSpc>
              <a:spcBef>
                <a:spcPts val="444"/>
              </a:spcBef>
              <a:spcAft>
                <a:spcPts val="0"/>
              </a:spcAft>
              <a:buClr>
                <a:schemeClr val="dk2"/>
              </a:buClr>
              <a:buSzPts val="2220"/>
              <a:buFont typeface="Arial"/>
              <a:buChar char="•"/>
            </a:pPr>
            <a:r>
              <a:rPr lang="en-US" sz="2220" b="0" i="0" u="none" strike="noStrike" cap="none">
                <a:solidFill>
                  <a:schemeClr val="dk1"/>
                </a:solidFill>
                <a:latin typeface="Arial"/>
                <a:ea typeface="Arial"/>
                <a:cs typeface="Arial"/>
                <a:sym typeface="Arial"/>
              </a:rPr>
              <a:t>Learn to perform a new task from scratch</a:t>
            </a:r>
            <a:endParaRPr/>
          </a:p>
        </p:txBody>
      </p:sp>
      <p:sp>
        <p:nvSpPr>
          <p:cNvPr id="293" name="Google Shape;293;p3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17</a:t>
            </a:fld>
            <a:endParaRPr sz="2400" b="1">
              <a:solidFill>
                <a:schemeClr val="dk2"/>
              </a:solidFill>
              <a:latin typeface="Arial"/>
              <a:ea typeface="Arial"/>
              <a:cs typeface="Arial"/>
              <a:sym typeface="Arial"/>
            </a:endParaRPr>
          </a:p>
        </p:txBody>
      </p:sp>
      <p:pic>
        <p:nvPicPr>
          <p:cNvPr id="294" name="Google Shape;294;p36" descr="blocks_image_0_1.jpg">
            <a:hlinkClick r:id="rId3"/>
          </p:cNvPr>
          <p:cNvPicPr preferRelativeResize="0"/>
          <p:nvPr/>
        </p:nvPicPr>
        <p:blipFill rotWithShape="1">
          <a:blip r:embed="rId4">
            <a:alphaModFix/>
          </a:blip>
          <a:srcRect/>
          <a:stretch/>
        </p:blipFill>
        <p:spPr>
          <a:xfrm>
            <a:off x="7816173" y="0"/>
            <a:ext cx="1327827" cy="1812772"/>
          </a:xfrm>
          <a:prstGeom prst="rect">
            <a:avLst/>
          </a:prstGeom>
          <a:noFill/>
          <a:ln>
            <a:noFill/>
          </a:ln>
        </p:spPr>
      </p:pic>
      <p:pic>
        <p:nvPicPr>
          <p:cNvPr id="295" name="Google Shape;295;p36" descr="robot2.jpg"/>
          <p:cNvPicPr preferRelativeResize="0"/>
          <p:nvPr/>
        </p:nvPicPr>
        <p:blipFill rotWithShape="1">
          <a:blip r:embed="rId5">
            <a:alphaModFix/>
          </a:blip>
          <a:srcRect/>
          <a:stretch/>
        </p:blipFill>
        <p:spPr>
          <a:xfrm>
            <a:off x="8030833" y="1789244"/>
            <a:ext cx="1113167" cy="1511125"/>
          </a:xfrm>
          <a:prstGeom prst="rect">
            <a:avLst/>
          </a:prstGeom>
          <a:noFill/>
          <a:ln>
            <a:noFill/>
          </a:ln>
        </p:spPr>
      </p:pic>
      <p:pic>
        <p:nvPicPr>
          <p:cNvPr id="296" name="Google Shape;296;p36" descr="hrp-4c-humanoid-robot.jpg"/>
          <p:cNvPicPr preferRelativeResize="0"/>
          <p:nvPr/>
        </p:nvPicPr>
        <p:blipFill rotWithShape="1">
          <a:blip r:embed="rId6">
            <a:alphaModFix/>
          </a:blip>
          <a:srcRect/>
          <a:stretch/>
        </p:blipFill>
        <p:spPr>
          <a:xfrm>
            <a:off x="7669930" y="4557514"/>
            <a:ext cx="1317891" cy="1604532"/>
          </a:xfrm>
          <a:prstGeom prst="rect">
            <a:avLst/>
          </a:prstGeom>
          <a:noFill/>
          <a:ln>
            <a:noFill/>
          </a:ln>
        </p:spPr>
      </p:pic>
      <p:pic>
        <p:nvPicPr>
          <p:cNvPr id="297" name="Google Shape;297;p36" descr="BERTI_robot.jpg"/>
          <p:cNvPicPr preferRelativeResize="0"/>
          <p:nvPr/>
        </p:nvPicPr>
        <p:blipFill rotWithShape="1">
          <a:blip r:embed="rId7">
            <a:alphaModFix/>
          </a:blip>
          <a:srcRect/>
          <a:stretch/>
        </p:blipFill>
        <p:spPr>
          <a:xfrm>
            <a:off x="7173079" y="3297570"/>
            <a:ext cx="1511767" cy="1137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2">
                                            <p:txEl>
                                              <p:pRg st="12" end="12"/>
                                            </p:txEl>
                                          </p:spTgt>
                                        </p:tgtEl>
                                        <p:attrNameLst>
                                          <p:attrName>style.visibility</p:attrName>
                                        </p:attrNameLst>
                                      </p:cBhvr>
                                      <p:to>
                                        <p:strVal val="visible"/>
                                      </p:to>
                                    </p:set>
                                  </p:childTnLst>
                                </p:cTn>
                              </p:par>
                            </p:childTnLst>
                          </p:cTn>
                        </p:par>
                        <p:par>
                          <p:cTn id="55" fill="hold">
                            <p:stCondLst>
                              <p:cond delay="1"/>
                            </p:stCondLst>
                            <p:childTnLst>
                              <p:par>
                                <p:cTn id="56" presetID="1" presetClass="entr" presetSubtype="0" fill="hold" nodeType="afterEffect">
                                  <p:stCondLst>
                                    <p:cond delay="0"/>
                                  </p:stCondLst>
                                  <p:childTnLst>
                                    <p:set>
                                      <p:cBhvr>
                                        <p:cTn id="57" dur="1" fill="hold">
                                          <p:stCondLst>
                                            <p:cond delay="0"/>
                                          </p:stCondLst>
                                        </p:cTn>
                                        <p:tgtEl>
                                          <p:spTgt spid="29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9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t>18</a:t>
            </a:fld>
            <a:endParaRPr sz="1000" b="0" i="0" u="none" strike="noStrike" cap="none">
              <a:solidFill>
                <a:schemeClr val="dk1"/>
              </a:solidFill>
              <a:latin typeface="Arial"/>
              <a:ea typeface="Arial"/>
              <a:cs typeface="Arial"/>
              <a:sym typeface="Arial"/>
            </a:endParaRPr>
          </a:p>
        </p:txBody>
      </p:sp>
      <p:sp>
        <p:nvSpPr>
          <p:cNvPr id="277" name="Google Shape;277;p34"/>
          <p:cNvSpPr txBox="1">
            <a:spLocks noGrp="1"/>
          </p:cNvSpPr>
          <p:nvPr>
            <p:ph type="title"/>
          </p:nvPr>
        </p:nvSpPr>
        <p:spPr>
          <a:xfrm>
            <a:off x="329125" y="110025"/>
            <a:ext cx="8636400" cy="1371600"/>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a:p>
        </p:txBody>
      </p:sp>
      <p:sp>
        <p:nvSpPr>
          <p:cNvPr id="278" name="Google Shape;278;p34"/>
          <p:cNvSpPr txBox="1"/>
          <p:nvPr/>
        </p:nvSpPr>
        <p:spPr>
          <a:xfrm>
            <a:off x="232172" y="1553766"/>
            <a:ext cx="8733234" cy="4496902"/>
          </a:xfrm>
          <a:prstGeom prst="rect">
            <a:avLst/>
          </a:prstGeom>
          <a:noFill/>
          <a:ln>
            <a:noFill/>
          </a:ln>
        </p:spPr>
        <p:txBody>
          <a:bodyPr spcFirstLastPara="1" wrap="square" lIns="64275" tIns="32125" rIns="64275" bIns="32125" anchor="t" anchorCtr="0">
            <a:noAutofit/>
          </a:bodyPr>
          <a:lstStyle/>
          <a:p>
            <a:pPr marL="0" marR="0" lvl="0" indent="0" algn="l" rtl="0">
              <a:spcBef>
                <a:spcPts val="0"/>
              </a:spcBef>
              <a:spcAft>
                <a:spcPts val="0"/>
              </a:spcAft>
              <a:buNone/>
            </a:pPr>
            <a:r>
              <a:rPr lang="en-US" sz="2400" b="1" i="0" u="none" strike="noStrike" cap="none">
                <a:solidFill>
                  <a:schemeClr val="dk1"/>
                </a:solidFill>
                <a:latin typeface="Arial"/>
                <a:ea typeface="Arial"/>
                <a:cs typeface="Arial"/>
                <a:sym typeface="Arial"/>
              </a:rPr>
              <a:t>Course overview:  </a:t>
            </a:r>
            <a:r>
              <a:rPr lang="en-US" sz="2400" b="0" i="0" u="none" strike="noStrike" cap="none">
                <a:solidFill>
                  <a:schemeClr val="dk1"/>
                </a:solidFill>
                <a:latin typeface="Arial"/>
                <a:ea typeface="Arial"/>
                <a:cs typeface="Arial"/>
                <a:sym typeface="Arial"/>
              </a:rPr>
              <a:t>foundations of symbolic intelligent systems. Agents, search, problem solving, logic, representation, reasoning, symbolic programming, and robotics.</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b="1">
                <a:solidFill>
                  <a:schemeClr val="dk1"/>
                </a:solidFill>
                <a:latin typeface="Arial"/>
                <a:ea typeface="Arial"/>
                <a:cs typeface="Arial"/>
                <a:sym typeface="Arial"/>
              </a:rPr>
              <a:t>Prerequisites:</a:t>
            </a:r>
            <a:r>
              <a:rPr lang="en-US" sz="2400">
                <a:solidFill>
                  <a:schemeClr val="dk1"/>
                </a:solidFill>
                <a:latin typeface="Arial"/>
                <a:ea typeface="Arial"/>
                <a:cs typeface="Arial"/>
                <a:sym typeface="Arial"/>
              </a:rPr>
              <a:t> Good programming and algorithm analysis skills.  Basic probability theory desirable.</a:t>
            </a:r>
            <a:endParaRPr sz="2400">
              <a:solidFill>
                <a:schemeClr val="dk1"/>
              </a:solidFill>
              <a:latin typeface="Arial"/>
              <a:ea typeface="Arial"/>
              <a:cs typeface="Arial"/>
              <a:sym typeface="Arial"/>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b="1">
                <a:solidFill>
                  <a:schemeClr val="dk1"/>
                </a:solidFill>
                <a:latin typeface="Arial"/>
                <a:ea typeface="Arial"/>
                <a:cs typeface="Arial"/>
                <a:sym typeface="Arial"/>
              </a:rPr>
              <a:t>Exams: </a:t>
            </a:r>
            <a:r>
              <a:rPr lang="en-US" sz="2400">
                <a:solidFill>
                  <a:schemeClr val="dk1"/>
                </a:solidFill>
              </a:rPr>
              <a:t>8</a:t>
            </a:r>
            <a:r>
              <a:rPr lang="en-US" sz="2400">
                <a:solidFill>
                  <a:schemeClr val="dk1"/>
                </a:solidFill>
                <a:latin typeface="Arial"/>
                <a:ea typeface="Arial"/>
                <a:cs typeface="Arial"/>
                <a:sym typeface="Arial"/>
              </a:rPr>
              <a:t>:00pm – </a:t>
            </a:r>
            <a:r>
              <a:rPr lang="en-US" sz="2400">
                <a:solidFill>
                  <a:schemeClr val="dk1"/>
                </a:solidFill>
              </a:rPr>
              <a:t>9:5</a:t>
            </a:r>
            <a:r>
              <a:rPr lang="en-US" sz="2400">
                <a:solidFill>
                  <a:schemeClr val="dk1"/>
                </a:solidFill>
                <a:latin typeface="Arial"/>
                <a:ea typeface="Arial"/>
                <a:cs typeface="Arial"/>
                <a:sym typeface="Arial"/>
              </a:rPr>
              <a:t>0pm on </a:t>
            </a:r>
            <a:r>
              <a:rPr lang="en-US" sz="2400">
                <a:solidFill>
                  <a:schemeClr val="dk1"/>
                </a:solidFill>
              </a:rPr>
              <a:t>Monday</a:t>
            </a:r>
            <a:r>
              <a:rPr lang="en-US" sz="2400">
                <a:solidFill>
                  <a:schemeClr val="dk1"/>
                </a:solidFill>
                <a:latin typeface="Arial"/>
                <a:ea typeface="Arial"/>
                <a:cs typeface="Arial"/>
                <a:sym typeface="Arial"/>
              </a:rPr>
              <a:t>s </a:t>
            </a:r>
            <a:r>
              <a:rPr lang="en-US" sz="2400">
                <a:solidFill>
                  <a:schemeClr val="dk1"/>
                </a:solidFill>
              </a:rPr>
              <a:t>September 24, October 29, and</a:t>
            </a:r>
            <a:r>
              <a:rPr lang="en-US" sz="2400">
                <a:solidFill>
                  <a:schemeClr val="dk1"/>
                </a:solidFill>
                <a:latin typeface="Arial"/>
                <a:ea typeface="Arial"/>
                <a:cs typeface="Arial"/>
                <a:sym typeface="Arial"/>
              </a:rPr>
              <a:t> </a:t>
            </a:r>
            <a:r>
              <a:rPr lang="en-US" sz="2400">
                <a:solidFill>
                  <a:schemeClr val="dk1"/>
                </a:solidFill>
              </a:rPr>
              <a:t>November 26</a:t>
            </a:r>
            <a:endParaRPr sz="2400">
              <a:solidFill>
                <a:schemeClr val="dk1"/>
              </a:solidFill>
            </a:endParaRPr>
          </a:p>
          <a:p>
            <a:pPr marL="0" marR="0" lvl="0" indent="0" algn="l" rtl="0">
              <a:spcBef>
                <a:spcPts val="0"/>
              </a:spcBef>
              <a:spcAft>
                <a:spcPts val="0"/>
              </a:spcAft>
              <a:buNone/>
            </a:pPr>
            <a:endParaRPr sz="2400">
              <a:solidFill>
                <a:schemeClr val="dk1"/>
              </a:solidFill>
            </a:endParaRPr>
          </a:p>
          <a:p>
            <a:pPr marL="0" marR="0" lvl="0" indent="0" algn="l" rtl="0">
              <a:spcBef>
                <a:spcPts val="0"/>
              </a:spcBef>
              <a:spcAft>
                <a:spcPts val="0"/>
              </a:spcAft>
              <a:buNone/>
            </a:pPr>
            <a:r>
              <a:rPr lang="en-US" sz="2400" b="1">
                <a:solidFill>
                  <a:schemeClr val="dk1"/>
                </a:solidFill>
                <a:latin typeface="Arial"/>
                <a:ea typeface="Arial"/>
                <a:cs typeface="Arial"/>
                <a:sym typeface="Arial"/>
              </a:rPr>
              <a:t>Textbook:</a:t>
            </a:r>
            <a:endParaRPr/>
          </a:p>
          <a:p>
            <a:pPr marL="0" marR="0" lvl="0" indent="0" algn="l" rtl="0">
              <a:spcBef>
                <a:spcPts val="0"/>
              </a:spcBef>
              <a:spcAft>
                <a:spcPts val="0"/>
              </a:spcAft>
              <a:buNone/>
            </a:pPr>
            <a:r>
              <a:rPr lang="en-US" sz="2400">
                <a:solidFill>
                  <a:schemeClr val="dk1"/>
                </a:solidFill>
                <a:latin typeface="Arial"/>
                <a:ea typeface="Arial"/>
                <a:cs typeface="Arial"/>
                <a:sym typeface="Arial"/>
              </a:rPr>
              <a:t>Russell &amp; Norvig, </a:t>
            </a:r>
            <a:r>
              <a:rPr lang="en-US" sz="2400" i="1">
                <a:solidFill>
                  <a:schemeClr val="dk1"/>
                </a:solidFill>
                <a:latin typeface="Arial"/>
                <a:ea typeface="Arial"/>
                <a:cs typeface="Arial"/>
                <a:sym typeface="Arial"/>
              </a:rPr>
              <a:t>Artificial Intelligence: A Modern Approach</a:t>
            </a:r>
            <a:endParaRPr sz="2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510564" y="-487593"/>
            <a:ext cx="8337263"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sz="3600" b="0" i="0" u="none" strike="noStrike" cap="none">
              <a:solidFill>
                <a:schemeClr val="dk2"/>
              </a:solidFill>
              <a:latin typeface="Arial Black"/>
              <a:ea typeface="Arial Black"/>
              <a:cs typeface="Arial Black"/>
              <a:sym typeface="Arial Black"/>
            </a:endParaRPr>
          </a:p>
        </p:txBody>
      </p:sp>
      <p:sp>
        <p:nvSpPr>
          <p:cNvPr id="284" name="Google Shape;284;p35"/>
          <p:cNvSpPr txBox="1">
            <a:spLocks noGrp="1"/>
          </p:cNvSpPr>
          <p:nvPr>
            <p:ph type="body" idx="1"/>
          </p:nvPr>
        </p:nvSpPr>
        <p:spPr>
          <a:xfrm>
            <a:off x="162698" y="1018636"/>
            <a:ext cx="8401200" cy="4953600"/>
          </a:xfrm>
          <a:prstGeom prst="rect">
            <a:avLst/>
          </a:prstGeom>
          <a:noFill/>
          <a:ln>
            <a:noFill/>
          </a:ln>
        </p:spPr>
        <p:txBody>
          <a:bodyPr spcFirstLastPara="1" wrap="square" lIns="91425" tIns="45700" rIns="91425" bIns="45700" anchor="t" anchorCtr="0">
            <a:noAutofit/>
          </a:bodyPr>
          <a:lstStyle/>
          <a:p>
            <a:pPr marL="444500" marR="444500" lvl="0" indent="0" algn="just" rtl="0">
              <a:lnSpc>
                <a:spcPct val="115000"/>
              </a:lnSpc>
              <a:spcBef>
                <a:spcPts val="0"/>
              </a:spcBef>
              <a:spcAft>
                <a:spcPts val="0"/>
              </a:spcAft>
              <a:buClr>
                <a:schemeClr val="dk1"/>
              </a:buClr>
              <a:buSzPts val="1100"/>
              <a:buFont typeface="Arial"/>
              <a:buNone/>
            </a:pPr>
            <a:r>
              <a:rPr lang="en-US" sz="2200" dirty="0"/>
              <a:t>Professors</a:t>
            </a:r>
            <a:endParaRPr sz="2200" dirty="0"/>
          </a:p>
          <a:p>
            <a:pPr marL="444500" marR="444500" lvl="0" indent="0" algn="just" rtl="0">
              <a:lnSpc>
                <a:spcPct val="115000"/>
              </a:lnSpc>
              <a:spcBef>
                <a:spcPts val="600"/>
              </a:spcBef>
              <a:spcAft>
                <a:spcPts val="0"/>
              </a:spcAft>
              <a:buClr>
                <a:schemeClr val="dk1"/>
              </a:buClr>
              <a:buSzPts val="1100"/>
              <a:buFont typeface="Arial"/>
              <a:buNone/>
            </a:pPr>
            <a:r>
              <a:rPr lang="en-US" sz="2200" b="0" dirty="0"/>
              <a:t>Sheila Tejada, PhD (</a:t>
            </a:r>
            <a:r>
              <a:rPr lang="en-US" sz="2200" b="0" dirty="0" err="1"/>
              <a:t>stejada@usc.edu</a:t>
            </a:r>
            <a:r>
              <a:rPr lang="en-US" sz="2200" b="0" dirty="0"/>
              <a:t>)</a:t>
            </a:r>
            <a:endParaRPr sz="2200" b="0" dirty="0"/>
          </a:p>
          <a:p>
            <a:pPr marL="444500" marR="444500" lvl="0" indent="0" algn="just" rtl="0">
              <a:lnSpc>
                <a:spcPct val="115000"/>
              </a:lnSpc>
              <a:spcBef>
                <a:spcPts val="600"/>
              </a:spcBef>
              <a:spcAft>
                <a:spcPts val="0"/>
              </a:spcAft>
              <a:buClr>
                <a:schemeClr val="dk1"/>
              </a:buClr>
              <a:buSzPts val="1100"/>
              <a:buFont typeface="Arial"/>
              <a:buNone/>
            </a:pPr>
            <a:r>
              <a:rPr lang="en-US" sz="2200" b="0" dirty="0"/>
              <a:t>Wei-min Shen, PhD (</a:t>
            </a:r>
            <a:r>
              <a:rPr lang="en-US" sz="2200" b="0" dirty="0" err="1"/>
              <a:t>shen@isi.edu</a:t>
            </a:r>
            <a:r>
              <a:rPr lang="en-US" sz="2200" b="0" dirty="0"/>
              <a:t>)</a:t>
            </a:r>
            <a:endParaRPr sz="2200" b="0" dirty="0"/>
          </a:p>
          <a:p>
            <a:pPr marL="444500" marR="444500" lvl="0" indent="0" algn="just" rtl="0">
              <a:lnSpc>
                <a:spcPct val="115000"/>
              </a:lnSpc>
              <a:spcBef>
                <a:spcPts val="600"/>
              </a:spcBef>
              <a:spcAft>
                <a:spcPts val="0"/>
              </a:spcAft>
              <a:buClr>
                <a:schemeClr val="dk1"/>
              </a:buClr>
              <a:buSzPts val="1100"/>
              <a:buFont typeface="Arial"/>
              <a:buNone/>
            </a:pPr>
            <a:r>
              <a:rPr lang="en-US" sz="2200" b="0" dirty="0"/>
              <a:t>Ning Wang, PhD (discussions) (</a:t>
            </a:r>
            <a:r>
              <a:rPr lang="en-US" sz="2200" b="0" dirty="0" err="1"/>
              <a:t>nwang@ict.usc.edu</a:t>
            </a:r>
            <a:r>
              <a:rPr lang="en-US" sz="2200" b="0" dirty="0"/>
              <a:t>)</a:t>
            </a:r>
            <a:endParaRPr sz="2200" b="0" dirty="0"/>
          </a:p>
          <a:p>
            <a:pPr marL="0" marR="444500" lvl="0" indent="0" algn="just" rtl="0">
              <a:lnSpc>
                <a:spcPct val="115000"/>
              </a:lnSpc>
              <a:spcBef>
                <a:spcPts val="600"/>
              </a:spcBef>
              <a:spcAft>
                <a:spcPts val="0"/>
              </a:spcAft>
              <a:buClr>
                <a:schemeClr val="dk1"/>
              </a:buClr>
              <a:buSzPts val="1100"/>
              <a:buFont typeface="Arial"/>
              <a:buNone/>
            </a:pPr>
            <a:r>
              <a:rPr lang="en-US" sz="2200" b="0" dirty="0"/>
              <a:t> </a:t>
            </a:r>
            <a:endParaRPr sz="2200" b="0" dirty="0"/>
          </a:p>
          <a:p>
            <a:pPr marL="444500" marR="444500" lvl="0" indent="0" algn="just" rtl="0">
              <a:lnSpc>
                <a:spcPct val="115000"/>
              </a:lnSpc>
              <a:spcBef>
                <a:spcPts val="600"/>
              </a:spcBef>
              <a:spcAft>
                <a:spcPts val="0"/>
              </a:spcAft>
              <a:buClr>
                <a:schemeClr val="dk1"/>
              </a:buClr>
              <a:buSzPts val="1100"/>
              <a:buFont typeface="Arial"/>
              <a:buNone/>
            </a:pPr>
            <a:r>
              <a:rPr lang="en-US" sz="2200" dirty="0"/>
              <a:t>Teaching Assistants</a:t>
            </a:r>
            <a:endParaRPr sz="2200" dirty="0"/>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Elizabeth Bondi - </a:t>
            </a:r>
            <a:r>
              <a:rPr lang="en-US" sz="2200" b="0" dirty="0" err="1">
                <a:highlight>
                  <a:srgbClr val="FFFFFF"/>
                </a:highlight>
              </a:rPr>
              <a:t>bondi@usc.edu</a:t>
            </a:r>
            <a:endParaRPr sz="2200" b="0" dirty="0">
              <a:highlight>
                <a:srgbClr val="FFFFFF"/>
              </a:highlight>
            </a:endParaRPr>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Joseph Chen - </a:t>
            </a:r>
            <a:r>
              <a:rPr lang="en-US" sz="2200" b="0" dirty="0" err="1">
                <a:highlight>
                  <a:srgbClr val="FFFFFF"/>
                </a:highlight>
              </a:rPr>
              <a:t>chianc@usc.edu</a:t>
            </a:r>
            <a:endParaRPr sz="2200" b="0" dirty="0">
              <a:highlight>
                <a:srgbClr val="FFFFFF"/>
              </a:highlight>
            </a:endParaRPr>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Thomas Collins - </a:t>
            </a:r>
            <a:r>
              <a:rPr lang="en-US" sz="2200" b="0" dirty="0" err="1">
                <a:highlight>
                  <a:srgbClr val="FFFFFF"/>
                </a:highlight>
              </a:rPr>
              <a:t>collinst@usc.edu</a:t>
            </a:r>
            <a:endParaRPr sz="2200" b="0" dirty="0">
              <a:highlight>
                <a:srgbClr val="FFFFFF"/>
              </a:highlight>
            </a:endParaRPr>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Maxwell Johnson - </a:t>
            </a:r>
            <a:r>
              <a:rPr lang="en-US" sz="2200" b="0" dirty="0" err="1">
                <a:highlight>
                  <a:srgbClr val="FFFFFF"/>
                </a:highlight>
              </a:rPr>
              <a:t>maxwelsj@usc.edu</a:t>
            </a:r>
            <a:endParaRPr sz="2200" b="0" dirty="0">
              <a:highlight>
                <a:srgbClr val="FFFFFF"/>
              </a:highlight>
            </a:endParaRPr>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Daniel Link - </a:t>
            </a:r>
            <a:r>
              <a:rPr lang="en-US" sz="2200" b="0" dirty="0" err="1">
                <a:highlight>
                  <a:srgbClr val="FFFFFF"/>
                </a:highlight>
              </a:rPr>
              <a:t>dlink@usc.edu</a:t>
            </a:r>
            <a:endParaRPr sz="2200" b="0" dirty="0">
              <a:highlight>
                <a:srgbClr val="FFFFFF"/>
              </a:highlight>
            </a:endParaRPr>
          </a:p>
          <a:p>
            <a:pPr marL="444500" marR="444500" lvl="0" indent="0" algn="just" rtl="0">
              <a:lnSpc>
                <a:spcPct val="115000"/>
              </a:lnSpc>
              <a:spcBef>
                <a:spcPts val="600"/>
              </a:spcBef>
              <a:spcAft>
                <a:spcPts val="0"/>
              </a:spcAft>
              <a:buClr>
                <a:schemeClr val="dk1"/>
              </a:buClr>
              <a:buSzPts val="1100"/>
              <a:buFont typeface="Arial"/>
              <a:buNone/>
            </a:pPr>
            <a:r>
              <a:rPr lang="en-US" sz="2200" b="0" dirty="0">
                <a:solidFill>
                  <a:srgbClr val="212121"/>
                </a:solidFill>
                <a:highlight>
                  <a:srgbClr val="FFFFFF"/>
                </a:highlight>
              </a:rPr>
              <a:t>John Tran - </a:t>
            </a:r>
            <a:r>
              <a:rPr lang="en-US" sz="2200" b="0" dirty="0" err="1">
                <a:highlight>
                  <a:srgbClr val="FFFFFF"/>
                </a:highlight>
              </a:rPr>
              <a:t>johntran@usc.edu</a:t>
            </a:r>
            <a:endParaRPr sz="2200" b="0" dirty="0">
              <a:highlight>
                <a:srgbClr val="FFFFFF"/>
              </a:highlight>
            </a:endParaRPr>
          </a:p>
          <a:p>
            <a:pPr marL="0" marR="0" lvl="0" indent="0" algn="l" rtl="0">
              <a:lnSpc>
                <a:spcPct val="80000"/>
              </a:lnSpc>
              <a:spcBef>
                <a:spcPts val="1008"/>
              </a:spcBef>
              <a:spcAft>
                <a:spcPts val="0"/>
              </a:spcAft>
              <a:buClr>
                <a:schemeClr val="dk1"/>
              </a:buClr>
              <a:buFont typeface="Arial"/>
              <a:buNone/>
            </a:pPr>
            <a:endParaRPr sz="2200" i="0" u="none" strike="noStrike" cap="none" dirty="0">
              <a:solidFill>
                <a:schemeClr val="dk1"/>
              </a:solidFill>
            </a:endParaRPr>
          </a:p>
        </p:txBody>
      </p:sp>
      <p:sp>
        <p:nvSpPr>
          <p:cNvPr id="285" name="Google Shape;285;p3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19</a:t>
            </a:fld>
            <a:endParaRPr sz="2400" b="1">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121600" y="123550"/>
            <a:ext cx="93045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What is Artificial Intelligence (AI)?</a:t>
            </a:r>
            <a:endParaRPr/>
          </a:p>
        </p:txBody>
      </p:sp>
      <p:sp>
        <p:nvSpPr>
          <p:cNvPr id="130" name="Google Shape;130;p19"/>
          <p:cNvSpPr txBox="1">
            <a:spLocks noGrp="1"/>
          </p:cNvSpPr>
          <p:nvPr>
            <p:ph type="body" idx="1"/>
          </p:nvPr>
        </p:nvSpPr>
        <p:spPr>
          <a:xfrm>
            <a:off x="304800" y="2003901"/>
            <a:ext cx="8399585" cy="409209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Some problematic definitions</a:t>
            </a:r>
            <a:endParaRPr sz="2800" b="1" i="0" u="none" strike="noStrike" cap="none">
              <a:solidFill>
                <a:schemeClr val="dk1"/>
              </a:solidFill>
              <a:latin typeface="Arial"/>
              <a:ea typeface="Arial"/>
              <a:cs typeface="Arial"/>
              <a:sym typeface="Arial"/>
            </a:endParaRPr>
          </a:p>
          <a:p>
            <a:pPr marL="457200" marR="0" lvl="1" indent="-190500" algn="l" rtl="0">
              <a:lnSpc>
                <a:spcPct val="9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“The study of how to make computers do things at which, at the moment, people are better.” </a:t>
            </a:r>
            <a:r>
              <a:rPr lang="en-US" sz="1800" b="0" i="1" u="none" strike="noStrike" cap="none">
                <a:solidFill>
                  <a:srgbClr val="008000"/>
                </a:solidFill>
                <a:latin typeface="Arial"/>
                <a:ea typeface="Arial"/>
                <a:cs typeface="Arial"/>
                <a:sym typeface="Arial"/>
              </a:rPr>
              <a:t>(E. Rich &amp; K. Knight)</a:t>
            </a:r>
            <a:endParaRPr sz="1800" b="0" i="0" u="none" strike="noStrike" cap="none">
              <a:solidFill>
                <a:srgbClr val="008000"/>
              </a:solidFill>
              <a:latin typeface="Arial"/>
              <a:ea typeface="Arial"/>
              <a:cs typeface="Arial"/>
              <a:sym typeface="Arial"/>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“The concept of making computers do tasks once considered to require thinking.</a:t>
            </a:r>
            <a:r>
              <a:rPr lang="en-US" sz="2400" b="0" i="0" u="none" strike="noStrike" cap="none">
                <a:solidFill>
                  <a:srgbClr val="000000"/>
                </a:solidFill>
                <a:latin typeface="Arial"/>
                <a:ea typeface="Arial"/>
                <a:cs typeface="Arial"/>
                <a:sym typeface="Arial"/>
              </a:rPr>
              <a:t>”</a:t>
            </a:r>
            <a:r>
              <a:rPr lang="en-US" sz="2400" b="0" i="0" u="none" strike="noStrike" cap="none">
                <a:solidFill>
                  <a:srgbClr val="008000"/>
                </a:solidFill>
                <a:latin typeface="Arial"/>
                <a:ea typeface="Arial"/>
                <a:cs typeface="Arial"/>
                <a:sym typeface="Arial"/>
              </a:rPr>
              <a:t> </a:t>
            </a:r>
            <a:endParaRPr sz="2400" b="0" i="0" u="none" strike="noStrike" cap="none">
              <a:solidFill>
                <a:srgbClr val="008000"/>
              </a:solidFill>
              <a:latin typeface="Arial"/>
              <a:ea typeface="Arial"/>
              <a:cs typeface="Arial"/>
              <a:sym typeface="Arial"/>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The use of logic or rules or … to solve problems on computers.</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“An algorithm by which the computer gives the illusion of thinking like a human.” </a:t>
            </a:r>
            <a:r>
              <a:rPr lang="en-US" sz="1800" b="0" i="1" u="none" strike="noStrike" cap="none">
                <a:solidFill>
                  <a:srgbClr val="008000"/>
                </a:solidFill>
                <a:latin typeface="Arial"/>
                <a:ea typeface="Arial"/>
                <a:cs typeface="Arial"/>
                <a:sym typeface="Arial"/>
              </a:rPr>
              <a:t>(D. Gruber)</a:t>
            </a:r>
            <a:endParaRPr sz="2400" b="0" i="0" u="none" strike="noStrike" cap="none">
              <a:solidFill>
                <a:srgbClr val="008000"/>
              </a:solidFill>
              <a:latin typeface="Arial"/>
              <a:ea typeface="Arial"/>
              <a:cs typeface="Arial"/>
              <a:sym typeface="Arial"/>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“Making computers behave like humans.” </a:t>
            </a:r>
            <a:r>
              <a:rPr lang="en-US" sz="1800" b="0" i="1" u="none" strike="noStrike" cap="none">
                <a:solidFill>
                  <a:srgbClr val="008000"/>
                </a:solidFill>
                <a:latin typeface="Arial"/>
                <a:ea typeface="Arial"/>
                <a:cs typeface="Arial"/>
                <a:sym typeface="Arial"/>
              </a:rPr>
              <a:t>(Webopedia)</a:t>
            </a:r>
            <a:endParaRPr sz="2400" b="0" i="0" u="none" strike="noStrike" cap="none">
              <a:solidFill>
                <a:srgbClr val="008000"/>
              </a:solidFill>
              <a:latin typeface="Arial"/>
              <a:ea typeface="Arial"/>
              <a:cs typeface="Arial"/>
              <a:sym typeface="Arial"/>
            </a:endParaRPr>
          </a:p>
          <a:p>
            <a:pPr marL="0" marR="0" lvl="0" indent="0" algn="l" rtl="0">
              <a:lnSpc>
                <a:spcPct val="90000"/>
              </a:lnSpc>
              <a:spcBef>
                <a:spcPts val="560"/>
              </a:spcBef>
              <a:spcAft>
                <a:spcPts val="0"/>
              </a:spcAft>
              <a:buClr>
                <a:schemeClr val="dk1"/>
              </a:buClr>
              <a:buFont typeface="Noto Sans Symbols"/>
              <a:buNone/>
            </a:pPr>
            <a:endParaRPr sz="2800" b="1" i="0" u="none" strike="noStrike" cap="none">
              <a:solidFill>
                <a:schemeClr val="dk1"/>
              </a:solidFill>
              <a:latin typeface="Arial"/>
              <a:ea typeface="Arial"/>
              <a:cs typeface="Arial"/>
              <a:sym typeface="Arial"/>
            </a:endParaRPr>
          </a:p>
        </p:txBody>
      </p:sp>
      <p:sp>
        <p:nvSpPr>
          <p:cNvPr id="131" name="Google Shape;131;p1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a:t>
            </a:fld>
            <a:endParaRPr sz="2400" b="1">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510564" y="-487593"/>
            <a:ext cx="8337263"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sz="3600" b="0" i="0" u="none" strike="noStrike" cap="none">
              <a:solidFill>
                <a:schemeClr val="dk2"/>
              </a:solidFill>
              <a:latin typeface="Arial Black"/>
              <a:ea typeface="Arial Black"/>
              <a:cs typeface="Arial Black"/>
              <a:sym typeface="Arial Black"/>
            </a:endParaRPr>
          </a:p>
        </p:txBody>
      </p:sp>
      <p:sp>
        <p:nvSpPr>
          <p:cNvPr id="303" name="Google Shape;303;p37"/>
          <p:cNvSpPr txBox="1">
            <a:spLocks noGrp="1"/>
          </p:cNvSpPr>
          <p:nvPr>
            <p:ph type="body" idx="1"/>
          </p:nvPr>
        </p:nvSpPr>
        <p:spPr>
          <a:xfrm>
            <a:off x="467873" y="1122961"/>
            <a:ext cx="8401300" cy="4373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Grading</a:t>
            </a:r>
            <a:endParaRPr/>
          </a:p>
          <a:p>
            <a:pPr marL="0" marR="0" lvl="0" indent="0" algn="l" rtl="0">
              <a:spcBef>
                <a:spcPts val="1080"/>
              </a:spcBef>
              <a:spcAft>
                <a:spcPts val="0"/>
              </a:spcAft>
              <a:buClr>
                <a:schemeClr val="dk1"/>
              </a:buClr>
              <a:buFont typeface="Arial"/>
              <a:buNone/>
            </a:pPr>
            <a:r>
              <a:rPr lang="en-US" sz="2400" b="0" i="0" u="none" strike="noStrike" cap="none">
                <a:solidFill>
                  <a:schemeClr val="dk1"/>
                </a:solidFill>
                <a:latin typeface="Arial"/>
                <a:ea typeface="Arial"/>
                <a:cs typeface="Arial"/>
                <a:sym typeface="Arial"/>
              </a:rPr>
              <a:t>Grades for this course will be based on performance on homework and exams.</a:t>
            </a:r>
            <a:endParaRPr/>
          </a:p>
          <a:p>
            <a:pPr marL="0" marR="0" lvl="0" indent="0" algn="l" rtl="0">
              <a:spcBef>
                <a:spcPts val="1080"/>
              </a:spcBef>
              <a:spcAft>
                <a:spcPts val="0"/>
              </a:spcAft>
              <a:buClr>
                <a:schemeClr val="dk1"/>
              </a:buClr>
              <a:buFont typeface="Arial"/>
              <a:buNone/>
            </a:pPr>
            <a:endParaRPr/>
          </a:p>
          <a:p>
            <a:pPr marL="0" marR="0" lvl="0" indent="0" algn="l" rtl="0">
              <a:spcBef>
                <a:spcPts val="1080"/>
              </a:spcBef>
              <a:spcAft>
                <a:spcPts val="0"/>
              </a:spcAft>
              <a:buClr>
                <a:schemeClr val="dk1"/>
              </a:buClr>
              <a:buFont typeface="Arial"/>
              <a:buNone/>
            </a:pPr>
            <a:r>
              <a:rPr lang="en-US" sz="2400" b="0" i="0" u="none" strike="noStrike" cap="none">
                <a:solidFill>
                  <a:schemeClr val="dk1"/>
                </a:solidFill>
                <a:latin typeface="Arial"/>
                <a:ea typeface="Arial"/>
                <a:cs typeface="Arial"/>
                <a:sym typeface="Arial"/>
              </a:rPr>
              <a:t>Homework: </a:t>
            </a:r>
            <a:r>
              <a:rPr lang="en-US" b="0"/>
              <a:t>25</a:t>
            </a:r>
            <a:r>
              <a:rPr lang="en-US" sz="2400" b="0" i="0" u="none" strike="noStrike" cap="none">
                <a:solidFill>
                  <a:schemeClr val="dk1"/>
                </a:solidFill>
                <a:latin typeface="Arial"/>
                <a:ea typeface="Arial"/>
                <a:cs typeface="Arial"/>
                <a:sym typeface="Arial"/>
              </a:rPr>
              <a:t>%, </a:t>
            </a:r>
            <a:r>
              <a:rPr lang="en-US" b="0"/>
              <a:t>3</a:t>
            </a:r>
            <a:r>
              <a:rPr lang="en-US" sz="2400" b="0" i="0" u="none" strike="noStrike" cap="none">
                <a:solidFill>
                  <a:schemeClr val="dk1"/>
                </a:solidFill>
                <a:latin typeface="Arial"/>
                <a:ea typeface="Arial"/>
                <a:cs typeface="Arial"/>
                <a:sym typeface="Arial"/>
              </a:rPr>
              <a:t> </a:t>
            </a:r>
            <a:r>
              <a:rPr lang="en-US" b="0"/>
              <a:t>assignments (5%,10% 10%)</a:t>
            </a:r>
            <a:endParaRPr sz="24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r>
              <a:rPr lang="en-US" b="0"/>
              <a:t>Exams</a:t>
            </a:r>
            <a:r>
              <a:rPr lang="en-US" sz="2400" b="0" i="0" u="none" strike="noStrike" cap="none">
                <a:solidFill>
                  <a:schemeClr val="dk1"/>
                </a:solidFill>
                <a:latin typeface="Arial"/>
                <a:ea typeface="Arial"/>
                <a:cs typeface="Arial"/>
                <a:sym typeface="Arial"/>
              </a:rPr>
              <a:t>: </a:t>
            </a:r>
            <a:r>
              <a:rPr lang="en-US" b="0"/>
              <a:t>75</a:t>
            </a:r>
            <a:r>
              <a:rPr lang="en-US" sz="2400" b="0" i="0" u="none" strike="noStrike" cap="none">
                <a:solidFill>
                  <a:schemeClr val="dk1"/>
                </a:solidFill>
                <a:latin typeface="Arial"/>
                <a:ea typeface="Arial"/>
                <a:cs typeface="Arial"/>
                <a:sym typeface="Arial"/>
              </a:rPr>
              <a:t>%, 3 exams </a:t>
            </a:r>
            <a:r>
              <a:rPr lang="en-US" b="0"/>
              <a:t>at 25% eaach</a:t>
            </a:r>
            <a:endParaRPr sz="24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04" name="Google Shape;304;p3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20</a:t>
            </a:fld>
            <a:endParaRPr sz="2400" b="1">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8"/>
          <p:cNvSpPr txBox="1">
            <a:spLocks noGrp="1"/>
          </p:cNvSpPr>
          <p:nvPr>
            <p:ph type="title"/>
          </p:nvPr>
        </p:nvSpPr>
        <p:spPr>
          <a:xfrm>
            <a:off x="510564" y="-487593"/>
            <a:ext cx="8337263"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sz="3600" b="0" i="0" u="none" strike="noStrike" cap="none">
              <a:solidFill>
                <a:schemeClr val="dk2"/>
              </a:solidFill>
              <a:latin typeface="Arial Black"/>
              <a:ea typeface="Arial Black"/>
              <a:cs typeface="Arial Black"/>
              <a:sym typeface="Arial Black"/>
            </a:endParaRPr>
          </a:p>
        </p:txBody>
      </p:sp>
      <p:sp>
        <p:nvSpPr>
          <p:cNvPr id="310" name="Google Shape;310;p38"/>
          <p:cNvSpPr txBox="1">
            <a:spLocks noGrp="1"/>
          </p:cNvSpPr>
          <p:nvPr>
            <p:ph type="body" idx="1"/>
          </p:nvPr>
        </p:nvSpPr>
        <p:spPr>
          <a:xfrm>
            <a:off x="414509" y="1101617"/>
            <a:ext cx="8401300" cy="49813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Grading</a:t>
            </a:r>
            <a:endParaRPr/>
          </a:p>
          <a:p>
            <a:pPr marL="0" marR="0" lvl="0" indent="0" algn="l" rtl="0">
              <a:lnSpc>
                <a:spcPct val="90000"/>
              </a:lnSpc>
              <a:spcBef>
                <a:spcPts val="1000"/>
              </a:spcBef>
              <a:spcAft>
                <a:spcPts val="0"/>
              </a:spcAft>
              <a:buClr>
                <a:schemeClr val="dk1"/>
              </a:buClr>
              <a:buFont typeface="Arial"/>
              <a:buNone/>
            </a:pPr>
            <a:r>
              <a:rPr lang="en-US" sz="2000" b="0" i="0" u="none" strike="noStrike" cap="none">
                <a:solidFill>
                  <a:schemeClr val="dk1"/>
                </a:solidFill>
                <a:latin typeface="Arial"/>
                <a:ea typeface="Arial"/>
                <a:cs typeface="Arial"/>
                <a:sym typeface="Arial"/>
              </a:rPr>
              <a:t>Final letter grades for this course are entirely at the discretion of the course professor. Based on previous semesters, we expect that letter grades for this course will follow this scale:</a:t>
            </a:r>
            <a:endParaRPr/>
          </a:p>
          <a:p>
            <a:pPr marL="457200" marR="0" lvl="1" indent="-190500" algn="l" rtl="0">
              <a:lnSpc>
                <a:spcPct val="9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85% or higher : A</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80-85% : A-</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75-80% : B+</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70-75% : B</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65-70 : B-</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60-65% : C+</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55-60% : C</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50-55% : C-</a:t>
            </a: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4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90000"/>
              </a:lnSpc>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11" name="Google Shape;311;p3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21</a:t>
            </a:fld>
            <a:endParaRPr sz="2400" b="1">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title"/>
          </p:nvPr>
        </p:nvSpPr>
        <p:spPr>
          <a:xfrm>
            <a:off x="510564" y="-487593"/>
            <a:ext cx="8337263"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sz="3600" b="0" i="0" u="none" strike="noStrike" cap="none">
              <a:solidFill>
                <a:schemeClr val="dk2"/>
              </a:solidFill>
              <a:latin typeface="Arial Black"/>
              <a:ea typeface="Arial Black"/>
              <a:cs typeface="Arial Black"/>
              <a:sym typeface="Arial Black"/>
            </a:endParaRPr>
          </a:p>
        </p:txBody>
      </p:sp>
      <p:sp>
        <p:nvSpPr>
          <p:cNvPr id="317" name="Google Shape;317;p39"/>
          <p:cNvSpPr txBox="1">
            <a:spLocks noGrp="1"/>
          </p:cNvSpPr>
          <p:nvPr>
            <p:ph type="body" idx="1"/>
          </p:nvPr>
        </p:nvSpPr>
        <p:spPr>
          <a:xfrm>
            <a:off x="414509" y="1101617"/>
            <a:ext cx="8401300" cy="49813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endParaRPr sz="20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More on Homework Assignments</a:t>
            </a:r>
            <a:endParaRPr/>
          </a:p>
          <a:p>
            <a:pPr marL="342900" marR="0" lvl="0" indent="-342900" algn="l" rtl="0">
              <a:spcBef>
                <a:spcPts val="10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There will be three homework assignments, which may consist of programming problems, open-ended essay questions, and questions representative of those that will appear on course exams.</a:t>
            </a:r>
            <a:endParaRPr/>
          </a:p>
          <a:p>
            <a:pPr marL="342900" marR="0" lvl="0" indent="-342900" algn="l" rtl="0">
              <a:spcBef>
                <a:spcPts val="10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Programming problems may require the use of a specific programming language, e.g. Python. </a:t>
            </a:r>
            <a:endParaRPr/>
          </a:p>
          <a:p>
            <a:pPr marL="342900" marR="0" lvl="0" indent="-342900" algn="l" rtl="0">
              <a:spcBef>
                <a:spcPts val="100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Programming assignments will be corrected and checked for cheating by automated agents. </a:t>
            </a:r>
            <a:endParaRPr sz="20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18" name="Google Shape;318;p3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22</a:t>
            </a:fld>
            <a:endParaRPr sz="2400" b="1">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0"/>
          <p:cNvSpPr txBox="1">
            <a:spLocks noGrp="1"/>
          </p:cNvSpPr>
          <p:nvPr>
            <p:ph type="title"/>
          </p:nvPr>
        </p:nvSpPr>
        <p:spPr>
          <a:xfrm>
            <a:off x="510564" y="-487593"/>
            <a:ext cx="8337263"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CSCI 561: Artificial Intelligence</a:t>
            </a:r>
            <a:endParaRPr sz="3600" b="0" i="0" u="none" strike="noStrike" cap="none">
              <a:solidFill>
                <a:schemeClr val="dk2"/>
              </a:solidFill>
              <a:latin typeface="Arial Black"/>
              <a:ea typeface="Arial Black"/>
              <a:cs typeface="Arial Black"/>
              <a:sym typeface="Arial Black"/>
            </a:endParaRPr>
          </a:p>
        </p:txBody>
      </p:sp>
      <p:sp>
        <p:nvSpPr>
          <p:cNvPr id="324" name="Google Shape;324;p40"/>
          <p:cNvSpPr txBox="1">
            <a:spLocks noGrp="1"/>
          </p:cNvSpPr>
          <p:nvPr>
            <p:ph type="body" idx="1"/>
          </p:nvPr>
        </p:nvSpPr>
        <p:spPr>
          <a:xfrm>
            <a:off x="414509" y="1101617"/>
            <a:ext cx="8401300" cy="49813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Learning Management System</a:t>
            </a:r>
            <a:endParaRPr/>
          </a:p>
          <a:p>
            <a:pPr marL="0" marR="0" lvl="0" indent="0" algn="l" rtl="0">
              <a:spcBef>
                <a:spcPts val="1080"/>
              </a:spcBef>
              <a:spcAft>
                <a:spcPts val="0"/>
              </a:spcAft>
              <a:buClr>
                <a:schemeClr val="dk1"/>
              </a:buClr>
              <a:buFont typeface="Arial"/>
              <a:buNone/>
            </a:pPr>
            <a:r>
              <a:rPr lang="en-US" sz="2400" b="0" i="0" u="none" strike="noStrike" cap="none">
                <a:solidFill>
                  <a:schemeClr val="dk1"/>
                </a:solidFill>
                <a:latin typeface="Arial"/>
                <a:ea typeface="Arial"/>
                <a:cs typeface="Arial"/>
                <a:sym typeface="Arial"/>
              </a:rPr>
              <a:t>This course will make extensive use of the online learning management system, DEN@Viterbi. Students will submit all homework assignments via this system. This system will also be used to provide online discussion forums where students can discuss topics with their peers, the teaching assistant, and course instructors. DEN@Viterbi can be found online at: </a:t>
            </a:r>
            <a:r>
              <a:rPr lang="en-US" sz="2400" b="1" i="0" u="none" strike="noStrike" cap="none">
                <a:solidFill>
                  <a:schemeClr val="dk1"/>
                </a:solidFill>
                <a:latin typeface="Arial"/>
                <a:ea typeface="Arial"/>
                <a:cs typeface="Arial"/>
                <a:sym typeface="Arial"/>
              </a:rPr>
              <a:t>https://courses.uscden.net/d2l/login</a:t>
            </a:r>
            <a:endParaRPr/>
          </a:p>
          <a:p>
            <a:pPr marL="0" marR="0" lvl="0" indent="0" algn="l" rtl="0">
              <a:spcBef>
                <a:spcPts val="1080"/>
              </a:spcBef>
              <a:spcAft>
                <a:spcPts val="0"/>
              </a:spcAft>
              <a:buClr>
                <a:schemeClr val="dk1"/>
              </a:buClr>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325" name="Google Shape;325;p4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23</a:t>
            </a:fld>
            <a:endParaRPr sz="2400" b="1">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685354" y="304726"/>
            <a:ext cx="7773293" cy="838274"/>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Academic Integrity</a:t>
            </a:r>
            <a:endParaRPr/>
          </a:p>
        </p:txBody>
      </p:sp>
      <p:sp>
        <p:nvSpPr>
          <p:cNvPr id="331" name="Google Shape;331;p41"/>
          <p:cNvSpPr txBox="1">
            <a:spLocks noGrp="1"/>
          </p:cNvSpPr>
          <p:nvPr>
            <p:ph type="body" idx="1"/>
          </p:nvPr>
        </p:nvSpPr>
        <p:spPr>
          <a:xfrm>
            <a:off x="685353" y="1079999"/>
            <a:ext cx="8229900" cy="50286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200" b="1" i="0" u="none" strike="noStrike" cap="none">
                <a:solidFill>
                  <a:schemeClr val="dk1"/>
                </a:solidFill>
                <a:latin typeface="Arial"/>
                <a:ea typeface="Arial"/>
                <a:cs typeface="Arial"/>
                <a:sym typeface="Arial"/>
              </a:rPr>
              <a:t>Familiarize yourself with the USC Academic Integrity guidelines. </a:t>
            </a:r>
            <a:endParaRPr/>
          </a:p>
          <a:p>
            <a:pPr marL="0" marR="0" lvl="0" indent="0" algn="l" rtl="0">
              <a:lnSpc>
                <a:spcPct val="80000"/>
              </a:lnSpc>
              <a:spcBef>
                <a:spcPts val="1040"/>
              </a:spcBef>
              <a:spcAft>
                <a:spcPts val="0"/>
              </a:spcAft>
              <a:buClr>
                <a:schemeClr val="dk1"/>
              </a:buClr>
              <a:buFont typeface="Arial"/>
              <a:buNone/>
            </a:pPr>
            <a:endParaRPr sz="2200" b="1" i="0" u="none" strike="noStrike" cap="none">
              <a:solidFill>
                <a:schemeClr val="dk1"/>
              </a:solidFill>
              <a:latin typeface="Arial"/>
              <a:ea typeface="Arial"/>
              <a:cs typeface="Arial"/>
              <a:sym typeface="Arial"/>
            </a:endParaRPr>
          </a:p>
          <a:p>
            <a:pPr marL="0" marR="0" lvl="0" indent="0" algn="l" rtl="0">
              <a:lnSpc>
                <a:spcPct val="80000"/>
              </a:lnSpc>
              <a:spcBef>
                <a:spcPts val="1040"/>
              </a:spcBef>
              <a:spcAft>
                <a:spcPts val="0"/>
              </a:spcAft>
              <a:buClr>
                <a:schemeClr val="dk1"/>
              </a:buClr>
              <a:buFont typeface="Arial"/>
              <a:buNone/>
            </a:pPr>
            <a:r>
              <a:rPr lang="en-US" sz="2200" b="1" i="0" u="none" strike="noStrike" cap="none">
                <a:solidFill>
                  <a:schemeClr val="dk1"/>
                </a:solidFill>
                <a:latin typeface="Arial"/>
                <a:ea typeface="Arial"/>
                <a:cs typeface="Arial"/>
                <a:sym typeface="Arial"/>
              </a:rPr>
              <a:t>Violations of the Student Conduct Code will be filed with the Office of Student Judicial Affairs, and appropriate sanctions will be given.</a:t>
            </a:r>
            <a:endParaRPr/>
          </a:p>
          <a:p>
            <a:pPr marL="0" marR="0" lvl="0" indent="0" algn="l" rtl="0">
              <a:lnSpc>
                <a:spcPct val="80000"/>
              </a:lnSpc>
              <a:spcBef>
                <a:spcPts val="1040"/>
              </a:spcBef>
              <a:spcAft>
                <a:spcPts val="0"/>
              </a:spcAft>
              <a:buClr>
                <a:schemeClr val="dk1"/>
              </a:buClr>
              <a:buFont typeface="Arial"/>
              <a:buNone/>
            </a:pPr>
            <a:endParaRPr sz="2200" b="1" i="0" u="none" strike="noStrike" cap="none">
              <a:solidFill>
                <a:schemeClr val="dk1"/>
              </a:solidFill>
              <a:latin typeface="Arial"/>
              <a:ea typeface="Arial"/>
              <a:cs typeface="Arial"/>
              <a:sym typeface="Arial"/>
            </a:endParaRPr>
          </a:p>
          <a:p>
            <a:pPr marL="0" marR="0" lvl="0" indent="0" algn="l" rtl="0">
              <a:lnSpc>
                <a:spcPct val="80000"/>
              </a:lnSpc>
              <a:spcBef>
                <a:spcPts val="1040"/>
              </a:spcBef>
              <a:spcAft>
                <a:spcPts val="0"/>
              </a:spcAft>
              <a:buClr>
                <a:schemeClr val="dk1"/>
              </a:buClr>
              <a:buFont typeface="Arial"/>
              <a:buNone/>
            </a:pPr>
            <a:r>
              <a:rPr lang="en-US" sz="2200" b="1" i="0" u="none" strike="noStrike" cap="none">
                <a:solidFill>
                  <a:schemeClr val="dk1"/>
                </a:solidFill>
                <a:latin typeface="Arial"/>
                <a:ea typeface="Arial"/>
                <a:cs typeface="Arial"/>
                <a:sym typeface="Arial"/>
              </a:rPr>
              <a:t>Homework assignments are to be solved individually.</a:t>
            </a:r>
            <a:endParaRPr/>
          </a:p>
          <a:p>
            <a:pPr marL="0" marR="0" lvl="0" indent="0" algn="l" rtl="0">
              <a:lnSpc>
                <a:spcPct val="80000"/>
              </a:lnSpc>
              <a:spcBef>
                <a:spcPts val="1040"/>
              </a:spcBef>
              <a:spcAft>
                <a:spcPts val="0"/>
              </a:spcAft>
              <a:buClr>
                <a:schemeClr val="dk1"/>
              </a:buClr>
              <a:buFont typeface="Arial"/>
              <a:buNone/>
            </a:pPr>
            <a:endParaRPr sz="2200" b="1" i="0" u="none" strike="noStrike" cap="none">
              <a:solidFill>
                <a:schemeClr val="dk1"/>
              </a:solidFill>
              <a:latin typeface="Arial"/>
              <a:ea typeface="Arial"/>
              <a:cs typeface="Arial"/>
              <a:sym typeface="Arial"/>
            </a:endParaRPr>
          </a:p>
          <a:p>
            <a:pPr marL="0" marR="0" lvl="0" indent="0" algn="l" rtl="0">
              <a:lnSpc>
                <a:spcPct val="80000"/>
              </a:lnSpc>
              <a:spcBef>
                <a:spcPts val="1040"/>
              </a:spcBef>
              <a:spcAft>
                <a:spcPts val="0"/>
              </a:spcAft>
              <a:buClr>
                <a:schemeClr val="dk1"/>
              </a:buClr>
              <a:buFont typeface="Arial"/>
              <a:buNone/>
            </a:pPr>
            <a:r>
              <a:rPr lang="en-US" sz="2200" b="1" i="0" u="none" strike="noStrike" cap="none">
                <a:solidFill>
                  <a:schemeClr val="dk1"/>
                </a:solidFill>
                <a:latin typeface="Arial"/>
                <a:ea typeface="Arial"/>
                <a:cs typeface="Arial"/>
                <a:sym typeface="Arial"/>
              </a:rPr>
              <a:t>You are welcome to discuss class material in review groups, but do not discuss how to solve the homeworks.</a:t>
            </a:r>
            <a:endParaRPr/>
          </a:p>
          <a:p>
            <a:pPr marL="0" marR="0" lvl="0" indent="0" algn="l" rtl="0">
              <a:lnSpc>
                <a:spcPct val="80000"/>
              </a:lnSpc>
              <a:spcBef>
                <a:spcPts val="1040"/>
              </a:spcBef>
              <a:spcAft>
                <a:spcPts val="0"/>
              </a:spcAft>
              <a:buClr>
                <a:schemeClr val="dk1"/>
              </a:buClr>
              <a:buFont typeface="Arial"/>
              <a:buNone/>
            </a:pPr>
            <a:endParaRPr sz="2200" b="1" i="0" u="none" strike="noStrike" cap="none">
              <a:solidFill>
                <a:schemeClr val="dk1"/>
              </a:solidFill>
              <a:latin typeface="Arial"/>
              <a:ea typeface="Arial"/>
              <a:cs typeface="Arial"/>
              <a:sym typeface="Arial"/>
            </a:endParaRPr>
          </a:p>
          <a:p>
            <a:pPr marL="0" marR="0" lvl="0" indent="0" algn="l" rtl="0">
              <a:lnSpc>
                <a:spcPct val="80000"/>
              </a:lnSpc>
              <a:spcBef>
                <a:spcPts val="1040"/>
              </a:spcBef>
              <a:spcAft>
                <a:spcPts val="0"/>
              </a:spcAft>
              <a:buClr>
                <a:schemeClr val="dk1"/>
              </a:buClr>
              <a:buFont typeface="Arial"/>
              <a:buNone/>
            </a:pPr>
            <a:r>
              <a:rPr lang="en-US" sz="2200" b="1" i="0" u="none" strike="noStrike" cap="none">
                <a:solidFill>
                  <a:schemeClr val="dk1"/>
                </a:solidFill>
                <a:latin typeface="Arial"/>
                <a:ea typeface="Arial"/>
                <a:cs typeface="Arial"/>
                <a:sym typeface="Arial"/>
              </a:rPr>
              <a:t>Exams are closed-book with no questions allowed.</a:t>
            </a:r>
            <a:endParaRPr/>
          </a:p>
          <a:p>
            <a:pPr marL="0" marR="0" lvl="0" indent="0" algn="l" rtl="0">
              <a:lnSpc>
                <a:spcPct val="80000"/>
              </a:lnSpc>
              <a:spcBef>
                <a:spcPts val="1040"/>
              </a:spcBef>
              <a:spcAft>
                <a:spcPts val="0"/>
              </a:spcAft>
              <a:buClr>
                <a:schemeClr val="dk1"/>
              </a:buClr>
              <a:buFont typeface="Arial"/>
              <a:buNone/>
            </a:pPr>
            <a:endParaRPr sz="2200" b="1"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685354" y="304726"/>
            <a:ext cx="7773293" cy="838274"/>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Academic Integrity</a:t>
            </a:r>
            <a:endParaRPr/>
          </a:p>
        </p:txBody>
      </p:sp>
      <p:sp>
        <p:nvSpPr>
          <p:cNvPr id="337" name="Google Shape;337;p42"/>
          <p:cNvSpPr txBox="1">
            <a:spLocks noGrp="1"/>
          </p:cNvSpPr>
          <p:nvPr>
            <p:ph type="body" idx="1"/>
          </p:nvPr>
        </p:nvSpPr>
        <p:spPr>
          <a:xfrm>
            <a:off x="685353" y="1371824"/>
            <a:ext cx="8229824" cy="502853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3366FF"/>
              </a:buClr>
              <a:buFont typeface="Arial"/>
              <a:buNone/>
            </a:pPr>
            <a:r>
              <a:rPr lang="en-US" sz="1850" b="1" i="0" u="none" strike="noStrike" cap="none">
                <a:solidFill>
                  <a:srgbClr val="3366FF"/>
                </a:solidFill>
                <a:latin typeface="Arial"/>
                <a:ea typeface="Arial"/>
                <a:cs typeface="Arial"/>
                <a:sym typeface="Arial"/>
              </a:rPr>
              <a:t>All students are responsible for reading and following the Student Conduct Code. </a:t>
            </a:r>
            <a:r>
              <a:rPr lang="en-US" sz="1850" b="1" i="0" u="none" strike="noStrike" cap="none">
                <a:solidFill>
                  <a:schemeClr val="dk1"/>
                </a:solidFill>
                <a:latin typeface="Arial"/>
                <a:ea typeface="Arial"/>
                <a:cs typeface="Arial"/>
                <a:sym typeface="Arial"/>
              </a:rPr>
              <a:t>Note that the USC Student Conduct Code prohibits plagiarism.</a:t>
            </a:r>
            <a:endParaRPr sz="1850" b="1" i="0" u="none" strike="noStrike" cap="none">
              <a:solidFill>
                <a:schemeClr val="dk1"/>
              </a:solidFill>
              <a:latin typeface="Arial"/>
              <a:ea typeface="Arial"/>
              <a:cs typeface="Arial"/>
              <a:sym typeface="Arial"/>
            </a:endParaRPr>
          </a:p>
          <a:p>
            <a:pPr marL="0" marR="0" lvl="0" indent="0" algn="l" rtl="0">
              <a:lnSpc>
                <a:spcPct val="80000"/>
              </a:lnSpc>
              <a:spcBef>
                <a:spcPts val="970"/>
              </a:spcBef>
              <a:spcAft>
                <a:spcPts val="0"/>
              </a:spcAft>
              <a:buClr>
                <a:schemeClr val="dk1"/>
              </a:buClr>
              <a:buFont typeface="Arial"/>
              <a:buNone/>
            </a:pPr>
            <a:r>
              <a:rPr lang="en-US" sz="1850" b="0" i="0" u="none" strike="noStrike" cap="none">
                <a:solidFill>
                  <a:schemeClr val="dk1"/>
                </a:solidFill>
                <a:latin typeface="Arial"/>
                <a:ea typeface="Arial"/>
                <a:cs typeface="Arial"/>
                <a:sym typeface="Arial"/>
              </a:rPr>
              <a:t>Some examples of what is </a:t>
            </a:r>
            <a:r>
              <a:rPr lang="en-US" sz="1850" b="1" i="0" u="none" strike="noStrike" cap="none">
                <a:solidFill>
                  <a:schemeClr val="dk1"/>
                </a:solidFill>
                <a:latin typeface="Arial"/>
                <a:ea typeface="Arial"/>
                <a:cs typeface="Arial"/>
                <a:sym typeface="Arial"/>
              </a:rPr>
              <a:t>not</a:t>
            </a:r>
            <a:r>
              <a:rPr lang="en-US" sz="1850" b="0" i="0" u="none" strike="noStrike" cap="none">
                <a:solidFill>
                  <a:schemeClr val="dk1"/>
                </a:solidFill>
                <a:latin typeface="Arial"/>
                <a:ea typeface="Arial"/>
                <a:cs typeface="Arial"/>
                <a:sym typeface="Arial"/>
              </a:rPr>
              <a:t> allowed by the conduct code: </a:t>
            </a:r>
            <a:r>
              <a:rPr lang="en-US" sz="1850" b="1" i="0" u="none" strike="noStrike" cap="none">
                <a:solidFill>
                  <a:schemeClr val="dk1"/>
                </a:solidFill>
                <a:latin typeface="Arial"/>
                <a:ea typeface="Arial"/>
                <a:cs typeface="Arial"/>
                <a:sym typeface="Arial"/>
              </a:rPr>
              <a:t>copying all or part of someone else's work </a:t>
            </a:r>
            <a:r>
              <a:rPr lang="en-US" sz="1850" b="0" i="0" u="none" strike="noStrike" cap="none">
                <a:solidFill>
                  <a:schemeClr val="dk1"/>
                </a:solidFill>
                <a:latin typeface="Arial"/>
                <a:ea typeface="Arial"/>
                <a:cs typeface="Arial"/>
                <a:sym typeface="Arial"/>
              </a:rPr>
              <a:t>(by hand or by looking at others' files, either secretly or if shown), and submitting it as your own; </a:t>
            </a:r>
            <a:r>
              <a:rPr lang="en-US" sz="1850" b="1" i="0" u="none" strike="noStrike" cap="none">
                <a:solidFill>
                  <a:schemeClr val="dk1"/>
                </a:solidFill>
                <a:latin typeface="Arial"/>
                <a:ea typeface="Arial"/>
                <a:cs typeface="Arial"/>
                <a:sym typeface="Arial"/>
              </a:rPr>
              <a:t>giving another student in the class a copy of your assignment solution; </a:t>
            </a:r>
            <a:r>
              <a:rPr lang="en-US" sz="1850" b="0" i="0" u="none" strike="noStrike" cap="none">
                <a:solidFill>
                  <a:schemeClr val="dk1"/>
                </a:solidFill>
                <a:latin typeface="Arial"/>
                <a:ea typeface="Arial"/>
                <a:cs typeface="Arial"/>
                <a:sym typeface="Arial"/>
              </a:rPr>
              <a:t>or</a:t>
            </a:r>
            <a:r>
              <a:rPr lang="en-US" sz="1850" b="1" i="0" u="none" strike="noStrike" cap="none">
                <a:solidFill>
                  <a:schemeClr val="dk1"/>
                </a:solidFill>
                <a:latin typeface="Arial"/>
                <a:ea typeface="Arial"/>
                <a:cs typeface="Arial"/>
                <a:sym typeface="Arial"/>
              </a:rPr>
              <a:t> consulting with another student during an exam. </a:t>
            </a:r>
            <a:endParaRPr sz="1850" b="1" i="0" u="none" strike="noStrike" cap="none">
              <a:solidFill>
                <a:schemeClr val="dk1"/>
              </a:solidFill>
              <a:latin typeface="Arial"/>
              <a:ea typeface="Arial"/>
              <a:cs typeface="Arial"/>
              <a:sym typeface="Arial"/>
            </a:endParaRPr>
          </a:p>
          <a:p>
            <a:pPr marL="0" marR="0" lvl="0" indent="0" algn="l" rtl="0">
              <a:lnSpc>
                <a:spcPct val="80000"/>
              </a:lnSpc>
              <a:spcBef>
                <a:spcPts val="970"/>
              </a:spcBef>
              <a:spcAft>
                <a:spcPts val="0"/>
              </a:spcAft>
              <a:buClr>
                <a:schemeClr val="dk1"/>
              </a:buClr>
              <a:buFont typeface="Arial"/>
              <a:buNone/>
            </a:pPr>
            <a:r>
              <a:rPr lang="en-US" sz="1850" b="1" i="0" u="none" strike="noStrike" cap="none">
                <a:solidFill>
                  <a:schemeClr val="dk1"/>
                </a:solidFill>
                <a:latin typeface="Arial"/>
                <a:ea typeface="Arial"/>
                <a:cs typeface="Arial"/>
                <a:sym typeface="Arial"/>
              </a:rPr>
              <a:t>=&gt; If you have questions about what is allowed, please discuss it with the instructor.</a:t>
            </a:r>
            <a:endParaRPr sz="1850" b="1" i="0" u="none" strike="noStrike" cap="none">
              <a:solidFill>
                <a:schemeClr val="dk1"/>
              </a:solidFill>
              <a:latin typeface="Arial"/>
              <a:ea typeface="Arial"/>
              <a:cs typeface="Arial"/>
              <a:sym typeface="Arial"/>
            </a:endParaRPr>
          </a:p>
          <a:p>
            <a:pPr marL="0" marR="0" lvl="0" indent="0" algn="l" rtl="0">
              <a:lnSpc>
                <a:spcPct val="80000"/>
              </a:lnSpc>
              <a:spcBef>
                <a:spcPts val="970"/>
              </a:spcBef>
              <a:spcAft>
                <a:spcPts val="0"/>
              </a:spcAft>
              <a:buClr>
                <a:schemeClr val="dk1"/>
              </a:buClr>
              <a:buFont typeface="Arial"/>
              <a:buNone/>
            </a:pPr>
            <a:r>
              <a:rPr lang="en-US" sz="1850" b="0" i="0" u="none" strike="noStrike" cap="none">
                <a:solidFill>
                  <a:schemeClr val="dk1"/>
                </a:solidFill>
                <a:latin typeface="Arial"/>
                <a:ea typeface="Arial"/>
                <a:cs typeface="Arial"/>
                <a:sym typeface="Arial"/>
              </a:rPr>
              <a:t>Students who violate university standards of academic integrity are </a:t>
            </a:r>
            <a:r>
              <a:rPr lang="en-US" sz="1850" b="1" i="0" u="none" strike="noStrike" cap="none">
                <a:solidFill>
                  <a:schemeClr val="dk1"/>
                </a:solidFill>
                <a:latin typeface="Arial"/>
                <a:ea typeface="Arial"/>
                <a:cs typeface="Arial"/>
                <a:sym typeface="Arial"/>
              </a:rPr>
              <a:t>subject to disciplinary sanctions</a:t>
            </a:r>
            <a:r>
              <a:rPr lang="en-US" sz="1850" b="0" i="0" u="none" strike="noStrike" cap="none">
                <a:solidFill>
                  <a:schemeClr val="dk1"/>
                </a:solidFill>
                <a:latin typeface="Arial"/>
                <a:ea typeface="Arial"/>
                <a:cs typeface="Arial"/>
                <a:sym typeface="Arial"/>
              </a:rPr>
              <a:t>, including </a:t>
            </a:r>
            <a:r>
              <a:rPr lang="en-US" sz="1850" b="1" i="0" u="none" strike="noStrike" cap="none">
                <a:solidFill>
                  <a:schemeClr val="dk1"/>
                </a:solidFill>
                <a:latin typeface="Arial"/>
                <a:ea typeface="Arial"/>
                <a:cs typeface="Arial"/>
                <a:sym typeface="Arial"/>
              </a:rPr>
              <a:t>failure</a:t>
            </a:r>
            <a:r>
              <a:rPr lang="en-US" sz="1850" b="0" i="0" u="none" strike="noStrike" cap="none">
                <a:solidFill>
                  <a:schemeClr val="dk1"/>
                </a:solidFill>
                <a:latin typeface="Arial"/>
                <a:ea typeface="Arial"/>
                <a:cs typeface="Arial"/>
                <a:sym typeface="Arial"/>
              </a:rPr>
              <a:t> in the course and </a:t>
            </a:r>
            <a:r>
              <a:rPr lang="en-US" sz="1850" b="1" i="0" u="none" strike="noStrike" cap="none">
                <a:solidFill>
                  <a:schemeClr val="dk1"/>
                </a:solidFill>
                <a:latin typeface="Arial"/>
                <a:ea typeface="Arial"/>
                <a:cs typeface="Arial"/>
                <a:sym typeface="Arial"/>
              </a:rPr>
              <a:t>suspension from the university</a:t>
            </a:r>
            <a:r>
              <a:rPr lang="en-US" sz="1850" b="0" i="0" u="none" strike="noStrike" cap="none">
                <a:solidFill>
                  <a:schemeClr val="dk1"/>
                </a:solidFill>
                <a:latin typeface="Arial"/>
                <a:ea typeface="Arial"/>
                <a:cs typeface="Arial"/>
                <a:sym typeface="Arial"/>
              </a:rPr>
              <a:t>. Since dishonesty in any form harms the individual, other students, and the university, policies on academic integrity will be </a:t>
            </a:r>
            <a:r>
              <a:rPr lang="en-US" sz="1850" b="1" i="0" u="none" strike="noStrike" cap="none">
                <a:solidFill>
                  <a:schemeClr val="dk1"/>
                </a:solidFill>
                <a:latin typeface="Arial"/>
                <a:ea typeface="Arial"/>
                <a:cs typeface="Arial"/>
                <a:sym typeface="Arial"/>
              </a:rPr>
              <a:t>strictly enforced</a:t>
            </a:r>
            <a:r>
              <a:rPr lang="en-US" sz="1850" b="0" i="0" u="none" strike="noStrike" cap="none">
                <a:solidFill>
                  <a:schemeClr val="dk1"/>
                </a:solidFill>
                <a:latin typeface="Arial"/>
                <a:ea typeface="Arial"/>
                <a:cs typeface="Arial"/>
                <a:sym typeface="Arial"/>
              </a:rPr>
              <a:t>. Violations of the Student Conduct Code will be filed with the Office of Student Judicial Affairs.</a:t>
            </a:r>
            <a:endParaRPr/>
          </a:p>
          <a:p>
            <a:pPr marL="0" marR="0" lvl="0" indent="0" algn="l" rtl="0">
              <a:lnSpc>
                <a:spcPct val="80000"/>
              </a:lnSpc>
              <a:spcBef>
                <a:spcPts val="970"/>
              </a:spcBef>
              <a:spcAft>
                <a:spcPts val="0"/>
              </a:spcAft>
              <a:buClr>
                <a:schemeClr val="dk1"/>
              </a:buClr>
              <a:buFont typeface="Arial"/>
              <a:buNone/>
            </a:pPr>
            <a:endParaRPr sz="1850" b="1" i="0" u="none" strike="noStrike" cap="none">
              <a:solidFill>
                <a:schemeClr val="dk1"/>
              </a:solidFill>
              <a:latin typeface="Arial"/>
              <a:ea typeface="Arial"/>
              <a:cs typeface="Arial"/>
              <a:sym typeface="Arial"/>
            </a:endParaRPr>
          </a:p>
          <a:p>
            <a:pPr marL="0" marR="0" lvl="0" indent="0" algn="l" rtl="0">
              <a:lnSpc>
                <a:spcPct val="80000"/>
              </a:lnSpc>
              <a:spcBef>
                <a:spcPts val="970"/>
              </a:spcBef>
              <a:spcAft>
                <a:spcPts val="0"/>
              </a:spcAft>
              <a:buClr>
                <a:schemeClr val="dk1"/>
              </a:buClr>
              <a:buFont typeface="Arial"/>
              <a:buNone/>
            </a:pPr>
            <a:endParaRPr sz="1850" b="1" i="0" u="none" strike="noStrike" cap="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704615" y="108128"/>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Agents and Environments	</a:t>
            </a:r>
            <a:endParaRPr/>
          </a:p>
        </p:txBody>
      </p:sp>
      <p:pic>
        <p:nvPicPr>
          <p:cNvPr id="360" name="Google Shape;360;p45"/>
          <p:cNvPicPr preferRelativeResize="0">
            <a:picLocks noGrp="1"/>
          </p:cNvPicPr>
          <p:nvPr>
            <p:ph type="body" idx="1"/>
          </p:nvPr>
        </p:nvPicPr>
        <p:blipFill rotWithShape="1">
          <a:blip r:embed="rId3">
            <a:alphaModFix/>
          </a:blip>
          <a:srcRect/>
          <a:stretch/>
        </p:blipFill>
        <p:spPr>
          <a:xfrm>
            <a:off x="304800" y="4267200"/>
            <a:ext cx="4495800" cy="2274888"/>
          </a:xfrm>
          <a:prstGeom prst="rect">
            <a:avLst/>
          </a:prstGeom>
          <a:noFill/>
          <a:ln>
            <a:noFill/>
          </a:ln>
          <a:effectLst>
            <a:outerShdw blurRad="63500" dist="38099" dir="2700000" algn="ctr" rotWithShape="0">
              <a:schemeClr val="lt2">
                <a:alpha val="74901"/>
              </a:schemeClr>
            </a:outerShdw>
          </a:effectLst>
        </p:spPr>
      </p:pic>
      <p:sp>
        <p:nvSpPr>
          <p:cNvPr id="361" name="Google Shape;361;p45"/>
          <p:cNvSpPr txBox="1">
            <a:spLocks noGrp="1"/>
          </p:cNvSpPr>
          <p:nvPr>
            <p:ph type="body" idx="2"/>
          </p:nvPr>
        </p:nvSpPr>
        <p:spPr>
          <a:xfrm>
            <a:off x="4265704" y="1194742"/>
            <a:ext cx="4652240" cy="52060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1" u="none" strike="noStrike" cap="none">
                <a:solidFill>
                  <a:schemeClr val="dk1"/>
                </a:solidFill>
                <a:latin typeface="Arial"/>
                <a:ea typeface="Arial"/>
                <a:cs typeface="Arial"/>
                <a:sym typeface="Arial"/>
              </a:rPr>
              <a:t>Agents</a:t>
            </a:r>
            <a:r>
              <a:rPr lang="en-US" sz="2400" b="1" i="0" u="none" strike="noStrike" cap="none">
                <a:solidFill>
                  <a:schemeClr val="dk1"/>
                </a:solidFill>
                <a:latin typeface="Arial"/>
                <a:ea typeface="Arial"/>
                <a:cs typeface="Arial"/>
                <a:sym typeface="Arial"/>
              </a:rPr>
              <a:t> are systems that perceive and act in some environment</a:t>
            </a:r>
            <a:endParaRPr/>
          </a:p>
          <a:p>
            <a:pPr marL="457200" marR="0" lvl="1" indent="-190500"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Including humans, robots, softbots, thermostats, etc.</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Ignore Knowledge &amp; Goals for now</a:t>
            </a:r>
            <a:endParaRPr/>
          </a:p>
          <a:p>
            <a:pPr marL="0" marR="0" lvl="0" indent="0" algn="l" rtl="0">
              <a:spcBef>
                <a:spcPts val="480"/>
              </a:spcBef>
              <a:spcAft>
                <a:spcPts val="0"/>
              </a:spcAft>
              <a:buClr>
                <a:schemeClr val="dk1"/>
              </a:buClr>
              <a:buFont typeface="Arial"/>
              <a:buNone/>
            </a:pPr>
            <a:r>
              <a:rPr lang="en-US" sz="2400" b="1" i="1" u="none" strike="noStrike" cap="none">
                <a:solidFill>
                  <a:schemeClr val="dk1"/>
                </a:solidFill>
                <a:latin typeface="Arial"/>
                <a:ea typeface="Arial"/>
                <a:cs typeface="Arial"/>
                <a:sym typeface="Arial"/>
              </a:rPr>
              <a:t>Environment</a:t>
            </a:r>
            <a:r>
              <a:rPr lang="en-US" sz="2400" b="1" i="0" u="none" strike="noStrike" cap="none">
                <a:solidFill>
                  <a:schemeClr val="dk1"/>
                </a:solidFill>
                <a:latin typeface="Arial"/>
                <a:ea typeface="Arial"/>
                <a:cs typeface="Arial"/>
                <a:sym typeface="Arial"/>
              </a:rPr>
              <a:t> is world in which agent operates</a:t>
            </a:r>
            <a:endParaRPr/>
          </a:p>
        </p:txBody>
      </p:sp>
      <p:sp>
        <p:nvSpPr>
          <p:cNvPr id="362" name="Google Shape;362;p4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26</a:t>
            </a:fld>
            <a:endParaRPr sz="2400" b="1">
              <a:solidFill>
                <a:schemeClr val="dk2"/>
              </a:solidFill>
              <a:latin typeface="Arial"/>
              <a:ea typeface="Arial"/>
              <a:cs typeface="Arial"/>
              <a:sym typeface="Arial"/>
            </a:endParaRPr>
          </a:p>
        </p:txBody>
      </p:sp>
      <p:pic>
        <p:nvPicPr>
          <p:cNvPr id="363" name="Google Shape;363;p45"/>
          <p:cNvPicPr preferRelativeResize="0"/>
          <p:nvPr/>
        </p:nvPicPr>
        <p:blipFill rotWithShape="1">
          <a:blip r:embed="rId4">
            <a:alphaModFix/>
          </a:blip>
          <a:srcRect/>
          <a:stretch/>
        </p:blipFill>
        <p:spPr>
          <a:xfrm>
            <a:off x="5388305" y="4569820"/>
            <a:ext cx="3124200" cy="1793875"/>
          </a:xfrm>
          <a:prstGeom prst="rect">
            <a:avLst/>
          </a:prstGeom>
          <a:noFill/>
          <a:ln>
            <a:noFill/>
          </a:ln>
        </p:spPr>
      </p:pic>
      <p:grpSp>
        <p:nvGrpSpPr>
          <p:cNvPr id="364" name="Google Shape;364;p45"/>
          <p:cNvGrpSpPr/>
          <p:nvPr/>
        </p:nvGrpSpPr>
        <p:grpSpPr>
          <a:xfrm>
            <a:off x="762000" y="1752600"/>
            <a:ext cx="3581400" cy="2209800"/>
            <a:chOff x="1296" y="1920"/>
            <a:chExt cx="2256" cy="1392"/>
          </a:xfrm>
        </p:grpSpPr>
        <p:sp>
          <p:nvSpPr>
            <p:cNvPr id="365" name="Google Shape;365;p45"/>
            <p:cNvSpPr/>
            <p:nvPr/>
          </p:nvSpPr>
          <p:spPr>
            <a:xfrm>
              <a:off x="1296" y="1920"/>
              <a:ext cx="1680" cy="1392"/>
            </a:xfrm>
            <a:prstGeom prst="rect">
              <a:avLst/>
            </a:prstGeom>
            <a:solidFill>
              <a:schemeClr val="accent2"/>
            </a:solidFill>
            <a:ln w="9525" cap="flat" cmpd="sng">
              <a:solidFill>
                <a:schemeClr val="dk1"/>
              </a:solidFill>
              <a:prstDash val="solid"/>
              <a:miter lim="8000"/>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66" name="Google Shape;366;p45"/>
            <p:cNvSpPr/>
            <p:nvPr/>
          </p:nvSpPr>
          <p:spPr>
            <a:xfrm>
              <a:off x="1392" y="2736"/>
              <a:ext cx="864" cy="336"/>
            </a:xfrm>
            <a:prstGeom prst="roundRect">
              <a:avLst>
                <a:gd name="adj" fmla="val 16667"/>
              </a:avLst>
            </a:prstGeom>
            <a:solidFill>
              <a:schemeClr val="folHlink"/>
            </a:solidFill>
            <a:ln w="9525" cap="flat" cmpd="sng">
              <a:solidFill>
                <a:srgbClr val="FFFFFF"/>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a:ea typeface="Arial"/>
                  <a:cs typeface="Arial"/>
                  <a:sym typeface="Arial"/>
                </a:rPr>
                <a:t>Goals</a:t>
              </a:r>
              <a:endParaRPr/>
            </a:p>
          </p:txBody>
        </p:sp>
        <p:sp>
          <p:nvSpPr>
            <p:cNvPr id="367" name="Google Shape;367;p45"/>
            <p:cNvSpPr/>
            <p:nvPr/>
          </p:nvSpPr>
          <p:spPr>
            <a:xfrm>
              <a:off x="1296" y="2064"/>
              <a:ext cx="1200" cy="300"/>
            </a:xfrm>
            <a:prstGeom prst="roundRect">
              <a:avLst>
                <a:gd name="adj" fmla="val 16667"/>
              </a:avLst>
            </a:prstGeom>
            <a:solidFill>
              <a:schemeClr val="hlink"/>
            </a:solidFill>
            <a:ln w="9525" cap="flat" cmpd="sng">
              <a:solidFill>
                <a:srgbClr val="FFFFFF"/>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a:ea typeface="Arial"/>
                  <a:cs typeface="Arial"/>
                  <a:sym typeface="Arial"/>
                </a:rPr>
                <a:t>Knowledge</a:t>
              </a:r>
              <a:endParaRPr/>
            </a:p>
          </p:txBody>
        </p:sp>
        <p:cxnSp>
          <p:nvCxnSpPr>
            <p:cNvPr id="368" name="Google Shape;368;p45"/>
            <p:cNvCxnSpPr>
              <a:stCxn id="366" idx="3"/>
              <a:endCxn id="369" idx="2"/>
            </p:cNvCxnSpPr>
            <p:nvPr/>
          </p:nvCxnSpPr>
          <p:spPr>
            <a:xfrm rot="10800000" flipH="1">
              <a:off x="2256" y="2604"/>
              <a:ext cx="300" cy="300"/>
            </a:xfrm>
            <a:prstGeom prst="straightConnector1">
              <a:avLst/>
            </a:prstGeom>
            <a:noFill/>
            <a:ln w="28575" cap="flat" cmpd="sng">
              <a:solidFill>
                <a:srgbClr val="FFFFFF"/>
              </a:solidFill>
              <a:prstDash val="solid"/>
              <a:round/>
              <a:headEnd type="none" w="sm" len="sm"/>
              <a:tailEnd type="triangle" w="med" len="med"/>
            </a:ln>
            <a:effectLst>
              <a:outerShdw blurRad="63500" dist="38099" dir="2700000" algn="ctr" rotWithShape="0">
                <a:srgbClr val="000000">
                  <a:alpha val="74901"/>
                </a:srgbClr>
              </a:outerShdw>
            </a:effectLst>
          </p:spPr>
        </p:cxnSp>
        <p:sp>
          <p:nvSpPr>
            <p:cNvPr id="369" name="Google Shape;369;p45"/>
            <p:cNvSpPr/>
            <p:nvPr/>
          </p:nvSpPr>
          <p:spPr>
            <a:xfrm>
              <a:off x="2592" y="2304"/>
              <a:ext cx="144" cy="624"/>
            </a:xfrm>
            <a:prstGeom prst="ellipse">
              <a:avLst/>
            </a:prstGeom>
            <a:solidFill>
              <a:schemeClr val="accent1"/>
            </a:solidFill>
            <a:ln w="9525" cap="flat" cmpd="sng">
              <a:solidFill>
                <a:schemeClr val="dk1"/>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370" name="Google Shape;370;p45"/>
            <p:cNvCxnSpPr/>
            <p:nvPr/>
          </p:nvCxnSpPr>
          <p:spPr>
            <a:xfrm>
              <a:off x="2286" y="2366"/>
              <a:ext cx="300" cy="300"/>
            </a:xfrm>
            <a:prstGeom prst="straightConnector1">
              <a:avLst/>
            </a:prstGeom>
            <a:noFill/>
            <a:ln w="28575" cap="flat" cmpd="sng">
              <a:solidFill>
                <a:srgbClr val="FFFFFF"/>
              </a:solidFill>
              <a:prstDash val="solid"/>
              <a:round/>
              <a:headEnd type="none" w="sm" len="sm"/>
              <a:tailEnd type="triangle" w="med" len="med"/>
            </a:ln>
            <a:effectLst>
              <a:outerShdw blurRad="63500" dist="38099" dir="2700000" algn="ctr" rotWithShape="0">
                <a:srgbClr val="000000">
                  <a:alpha val="74901"/>
                </a:srgbClr>
              </a:outerShdw>
            </a:effectLst>
          </p:spPr>
        </p:cxnSp>
        <p:cxnSp>
          <p:nvCxnSpPr>
            <p:cNvPr id="371" name="Google Shape;371;p45"/>
            <p:cNvCxnSpPr>
              <a:stCxn id="369" idx="6"/>
              <a:endCxn id="365" idx="3"/>
            </p:cNvCxnSpPr>
            <p:nvPr/>
          </p:nvCxnSpPr>
          <p:spPr>
            <a:xfrm>
              <a:off x="2736" y="2616"/>
              <a:ext cx="300" cy="0"/>
            </a:xfrm>
            <a:prstGeom prst="straightConnector1">
              <a:avLst/>
            </a:prstGeom>
            <a:noFill/>
            <a:ln w="28575" cap="flat" cmpd="sng">
              <a:solidFill>
                <a:schemeClr val="dk1"/>
              </a:solidFill>
              <a:prstDash val="solid"/>
              <a:round/>
              <a:headEnd type="none" w="sm" len="sm"/>
              <a:tailEnd type="triangle" w="med" len="med"/>
            </a:ln>
            <a:effectLst>
              <a:outerShdw blurRad="63500" dist="38099" dir="2700000" algn="ctr" rotWithShape="0">
                <a:srgbClr val="000000">
                  <a:alpha val="74901"/>
                </a:srgbClr>
              </a:outerShdw>
            </a:effectLst>
          </p:spPr>
        </p:cxnSp>
        <p:sp>
          <p:nvSpPr>
            <p:cNvPr id="372" name="Google Shape;372;p45"/>
            <p:cNvSpPr/>
            <p:nvPr/>
          </p:nvSpPr>
          <p:spPr>
            <a:xfrm rot="5400000">
              <a:off x="2976" y="2112"/>
              <a:ext cx="240" cy="240"/>
            </a:xfrm>
            <a:custGeom>
              <a:avLst/>
              <a:gdLst/>
              <a:ahLst/>
              <a:cxnLst/>
              <a:rect l="l" t="t" r="r" b="b"/>
              <a:pathLst>
                <a:path w="120000" h="120000" extrusionOk="0">
                  <a:moveTo>
                    <a:pt x="0" y="0"/>
                  </a:moveTo>
                  <a:lnTo>
                    <a:pt x="49494" y="120000"/>
                  </a:lnTo>
                  <a:lnTo>
                    <a:pt x="70505" y="120000"/>
                  </a:lnTo>
                  <a:lnTo>
                    <a:pt x="120000" y="0"/>
                  </a:lnTo>
                  <a:close/>
                </a:path>
              </a:pathLst>
            </a:custGeom>
            <a:solidFill>
              <a:schemeClr val="lt2"/>
            </a:solidFill>
            <a:ln w="9525" cap="flat" cmpd="sng">
              <a:solidFill>
                <a:schemeClr val="dk1"/>
              </a:solidFill>
              <a:prstDash val="solid"/>
              <a:miter lim="8000"/>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73" name="Google Shape;373;p45"/>
            <p:cNvSpPr/>
            <p:nvPr/>
          </p:nvSpPr>
          <p:spPr>
            <a:xfrm>
              <a:off x="3168" y="2112"/>
              <a:ext cx="48" cy="240"/>
            </a:xfrm>
            <a:custGeom>
              <a:avLst/>
              <a:gdLst/>
              <a:ahLst/>
              <a:cxnLst/>
              <a:rect l="l" t="t" r="r" b="b"/>
              <a:pathLst>
                <a:path w="120000" h="120000" extrusionOk="0">
                  <a:moveTo>
                    <a:pt x="120000" y="0"/>
                  </a:moveTo>
                  <a:cubicBezTo>
                    <a:pt x="60000" y="26000"/>
                    <a:pt x="0" y="52000"/>
                    <a:pt x="0" y="72000"/>
                  </a:cubicBezTo>
                  <a:cubicBezTo>
                    <a:pt x="0" y="92000"/>
                    <a:pt x="60000" y="106000"/>
                    <a:pt x="120000" y="12000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374" name="Google Shape;374;p45"/>
            <p:cNvCxnSpPr>
              <a:stCxn id="372" idx="1"/>
              <a:endCxn id="367" idx="3"/>
            </p:cNvCxnSpPr>
            <p:nvPr/>
          </p:nvCxnSpPr>
          <p:spPr>
            <a:xfrm rot="10800000">
              <a:off x="2496" y="2214"/>
              <a:ext cx="600" cy="0"/>
            </a:xfrm>
            <a:prstGeom prst="straightConnector1">
              <a:avLst/>
            </a:prstGeom>
            <a:noFill/>
            <a:ln w="28575" cap="flat" cmpd="sng">
              <a:solidFill>
                <a:schemeClr val="lt2"/>
              </a:solidFill>
              <a:prstDash val="solid"/>
              <a:round/>
              <a:headEnd type="none" w="sm" len="sm"/>
              <a:tailEnd type="triangle" w="med" len="med"/>
            </a:ln>
            <a:effectLst>
              <a:outerShdw blurRad="63500" dist="38099" dir="2700000" algn="ctr" rotWithShape="0">
                <a:srgbClr val="000000">
                  <a:alpha val="74901"/>
                </a:srgbClr>
              </a:outerShdw>
            </a:effectLst>
          </p:spPr>
        </p:cxnSp>
        <p:cxnSp>
          <p:nvCxnSpPr>
            <p:cNvPr id="375" name="Google Shape;375;p45"/>
            <p:cNvCxnSpPr/>
            <p:nvPr/>
          </p:nvCxnSpPr>
          <p:spPr>
            <a:xfrm>
              <a:off x="2976" y="2640"/>
              <a:ext cx="240" cy="144"/>
            </a:xfrm>
            <a:prstGeom prst="straightConnector1">
              <a:avLst/>
            </a:prstGeom>
            <a:noFill/>
            <a:ln w="57150" cap="flat" cmpd="sng">
              <a:solidFill>
                <a:schemeClr val="dk1"/>
              </a:solidFill>
              <a:prstDash val="solid"/>
              <a:round/>
              <a:headEnd type="none" w="sm" len="sm"/>
              <a:tailEnd type="none" w="sm" len="sm"/>
            </a:ln>
          </p:spPr>
        </p:cxnSp>
        <p:cxnSp>
          <p:nvCxnSpPr>
            <p:cNvPr id="376" name="Google Shape;376;p45"/>
            <p:cNvCxnSpPr/>
            <p:nvPr/>
          </p:nvCxnSpPr>
          <p:spPr>
            <a:xfrm rot="10800000" flipH="1">
              <a:off x="3216" y="2640"/>
              <a:ext cx="144" cy="144"/>
            </a:xfrm>
            <a:prstGeom prst="straightConnector1">
              <a:avLst/>
            </a:prstGeom>
            <a:noFill/>
            <a:ln w="57150" cap="flat" cmpd="sng">
              <a:solidFill>
                <a:schemeClr val="dk1"/>
              </a:solidFill>
              <a:prstDash val="solid"/>
              <a:round/>
              <a:headEnd type="none" w="sm" len="sm"/>
              <a:tailEnd type="none" w="sm" len="sm"/>
            </a:ln>
          </p:spPr>
        </p:cxnSp>
        <p:cxnSp>
          <p:nvCxnSpPr>
            <p:cNvPr id="377" name="Google Shape;377;p45"/>
            <p:cNvCxnSpPr/>
            <p:nvPr/>
          </p:nvCxnSpPr>
          <p:spPr>
            <a:xfrm rot="10800000">
              <a:off x="3360" y="2496"/>
              <a:ext cx="0" cy="144"/>
            </a:xfrm>
            <a:prstGeom prst="straightConnector1">
              <a:avLst/>
            </a:prstGeom>
            <a:noFill/>
            <a:ln w="57150" cap="flat" cmpd="sng">
              <a:solidFill>
                <a:schemeClr val="dk1"/>
              </a:solidFill>
              <a:prstDash val="solid"/>
              <a:round/>
              <a:headEnd type="none" w="sm" len="sm"/>
              <a:tailEnd type="none" w="sm" len="sm"/>
            </a:ln>
          </p:spPr>
        </p:cxnSp>
        <p:cxnSp>
          <p:nvCxnSpPr>
            <p:cNvPr id="378" name="Google Shape;378;p45"/>
            <p:cNvCxnSpPr/>
            <p:nvPr/>
          </p:nvCxnSpPr>
          <p:spPr>
            <a:xfrm rot="10800000" flipH="1">
              <a:off x="3360" y="2448"/>
              <a:ext cx="96" cy="48"/>
            </a:xfrm>
            <a:prstGeom prst="straightConnector1">
              <a:avLst/>
            </a:prstGeom>
            <a:noFill/>
            <a:ln w="57150" cap="flat" cmpd="sng">
              <a:solidFill>
                <a:schemeClr val="dk1"/>
              </a:solidFill>
              <a:prstDash val="solid"/>
              <a:round/>
              <a:headEnd type="none" w="sm" len="sm"/>
              <a:tailEnd type="none" w="sm" len="sm"/>
            </a:ln>
          </p:spPr>
        </p:cxnSp>
        <p:cxnSp>
          <p:nvCxnSpPr>
            <p:cNvPr id="379" name="Google Shape;379;p45"/>
            <p:cNvCxnSpPr/>
            <p:nvPr/>
          </p:nvCxnSpPr>
          <p:spPr>
            <a:xfrm>
              <a:off x="3360" y="2640"/>
              <a:ext cx="144" cy="0"/>
            </a:xfrm>
            <a:prstGeom prst="straightConnector1">
              <a:avLst/>
            </a:prstGeom>
            <a:noFill/>
            <a:ln w="57150" cap="flat" cmpd="sng">
              <a:solidFill>
                <a:schemeClr val="dk1"/>
              </a:solidFill>
              <a:prstDash val="solid"/>
              <a:round/>
              <a:headEnd type="none" w="sm" len="sm"/>
              <a:tailEnd type="none" w="sm" len="sm"/>
            </a:ln>
          </p:spPr>
        </p:cxnSp>
        <p:cxnSp>
          <p:nvCxnSpPr>
            <p:cNvPr id="380" name="Google Shape;380;p45"/>
            <p:cNvCxnSpPr/>
            <p:nvPr/>
          </p:nvCxnSpPr>
          <p:spPr>
            <a:xfrm rot="10800000" flipH="1">
              <a:off x="3504" y="2544"/>
              <a:ext cx="48" cy="96"/>
            </a:xfrm>
            <a:prstGeom prst="straightConnector1">
              <a:avLst/>
            </a:prstGeom>
            <a:noFill/>
            <a:ln w="57150" cap="flat" cmpd="sng">
              <a:solidFill>
                <a:schemeClr val="dk1"/>
              </a:solidFill>
              <a:prstDash val="solid"/>
              <a:round/>
              <a:headEnd type="none" w="sm" len="sm"/>
              <a:tailEnd type="none" w="sm" len="sm"/>
            </a:ln>
          </p:spPr>
        </p:cxnSp>
      </p:grpSp>
      <p:sp>
        <p:nvSpPr>
          <p:cNvPr id="381" name="Google Shape;381;p45"/>
          <p:cNvSpPr txBox="1"/>
          <p:nvPr/>
        </p:nvSpPr>
        <p:spPr>
          <a:xfrm>
            <a:off x="5224957" y="6278626"/>
            <a:ext cx="3536950"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accent2"/>
                </a:solidFill>
                <a:latin typeface="Arial"/>
                <a:ea typeface="Arial"/>
                <a:cs typeface="Arial"/>
                <a:sym typeface="Arial"/>
              </a:rPr>
              <a:t>Vacuum-Cleaner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6"/>
          <p:cNvSpPr txBox="1">
            <a:spLocks noGrp="1"/>
          </p:cNvSpPr>
          <p:nvPr>
            <p:ph type="title"/>
          </p:nvPr>
        </p:nvSpPr>
        <p:spPr>
          <a:xfrm>
            <a:off x="693738" y="257175"/>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Cognitive Cycle</a:t>
            </a:r>
            <a:endParaRPr/>
          </a:p>
        </p:txBody>
      </p:sp>
      <p:sp>
        <p:nvSpPr>
          <p:cNvPr id="387" name="Google Shape;387;p46"/>
          <p:cNvSpPr txBox="1">
            <a:spLocks noGrp="1"/>
          </p:cNvSpPr>
          <p:nvPr>
            <p:ph type="body" idx="1"/>
          </p:nvPr>
        </p:nvSpPr>
        <p:spPr>
          <a:xfrm>
            <a:off x="685800" y="1727525"/>
            <a:ext cx="7772400" cy="4792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Agent repeatedly decides what to do next</a:t>
            </a:r>
            <a:endParaRPr/>
          </a:p>
          <a:p>
            <a:pPr marL="457200" marR="0" lvl="1" indent="-190500" algn="l" rtl="0">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The </a:t>
            </a:r>
            <a:r>
              <a:rPr lang="en-US" sz="2400" b="0" i="1" u="none" strike="noStrike" cap="none">
                <a:solidFill>
                  <a:schemeClr val="dk1"/>
                </a:solidFill>
                <a:latin typeface="Arial"/>
                <a:ea typeface="Arial"/>
                <a:cs typeface="Arial"/>
                <a:sym typeface="Arial"/>
              </a:rPr>
              <a:t>cognitive cycle</a:t>
            </a:r>
            <a:r>
              <a:rPr lang="en-US" sz="2400" b="0" i="0" u="none" strike="noStrike" cap="none">
                <a:solidFill>
                  <a:schemeClr val="dk1"/>
                </a:solidFill>
                <a:latin typeface="Arial"/>
                <a:ea typeface="Arial"/>
                <a:cs typeface="Arial"/>
                <a:sym typeface="Arial"/>
              </a:rPr>
              <a:t> that repeats for agent lifetime</a:t>
            </a:r>
            <a:endParaRPr/>
          </a:p>
          <a:p>
            <a:pPr marL="457200" marR="0" lvl="1" indent="-38100" algn="l" rtl="0">
              <a:spcBef>
                <a:spcPts val="480"/>
              </a:spcBef>
              <a:spcAft>
                <a:spcPts val="0"/>
              </a:spcAft>
              <a:buClr>
                <a:schemeClr val="dk2"/>
              </a:buClr>
              <a:buSzPts val="2400"/>
              <a:buFont typeface="Arial"/>
              <a:buNone/>
            </a:pPr>
            <a:endParaRPr sz="2400" b="0" i="0" u="none" strike="noStrike" cap="none">
              <a:solidFill>
                <a:schemeClr val="dk1"/>
              </a:solidFill>
              <a:latin typeface="Arial"/>
              <a:ea typeface="Arial"/>
              <a:cs typeface="Arial"/>
              <a:sym typeface="Arial"/>
            </a:endParaRPr>
          </a:p>
          <a:p>
            <a:pPr marL="457200" marR="0" lvl="1" indent="-38100" algn="l" rtl="0">
              <a:spcBef>
                <a:spcPts val="480"/>
              </a:spcBef>
              <a:spcAft>
                <a:spcPts val="0"/>
              </a:spcAft>
              <a:buClr>
                <a:schemeClr val="dk2"/>
              </a:buClr>
              <a:buSzPts val="2400"/>
              <a:buFont typeface="Arial"/>
              <a:buNone/>
            </a:pPr>
            <a:endParaRPr sz="2400" b="0" i="0" u="none" strike="noStrike" cap="none">
              <a:solidFill>
                <a:schemeClr val="dk1"/>
              </a:solidFill>
              <a:latin typeface="Arial"/>
              <a:ea typeface="Arial"/>
              <a:cs typeface="Arial"/>
              <a:sym typeface="Arial"/>
            </a:endParaRPr>
          </a:p>
          <a:p>
            <a:pPr marL="457200" marR="0" lvl="1" indent="-190500" algn="l" rtl="0">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In humans, the cycle runs at ~50-100ms</a:t>
            </a:r>
            <a:endParaRPr/>
          </a:p>
          <a:p>
            <a:pPr marL="1143000" marR="0" lvl="2" indent="-2286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This is minimum time to choose an action, but many such cycles can be combined to make harder choices</a:t>
            </a:r>
            <a:endParaRPr/>
          </a:p>
          <a:p>
            <a:pPr marL="0" marR="0" lvl="0" indent="0" algn="l" rtl="0">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On each cycle, agent can be considered to be computing a function for decision making </a:t>
            </a:r>
            <a:endParaRPr/>
          </a:p>
        </p:txBody>
      </p:sp>
      <p:sp>
        <p:nvSpPr>
          <p:cNvPr id="388" name="Google Shape;388;p4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27</a:t>
            </a:fld>
            <a:endParaRPr sz="2400" b="1">
              <a:solidFill>
                <a:schemeClr val="dk2"/>
              </a:solidFill>
              <a:latin typeface="Arial"/>
              <a:ea typeface="Arial"/>
              <a:cs typeface="Arial"/>
              <a:sym typeface="Arial"/>
            </a:endParaRPr>
          </a:p>
        </p:txBody>
      </p:sp>
      <p:sp>
        <p:nvSpPr>
          <p:cNvPr id="389" name="Google Shape;389;p46"/>
          <p:cNvSpPr/>
          <p:nvPr/>
        </p:nvSpPr>
        <p:spPr>
          <a:xfrm>
            <a:off x="4963050" y="257163"/>
            <a:ext cx="1512900" cy="1479600"/>
          </a:xfrm>
          <a:prstGeom prst="arc">
            <a:avLst>
              <a:gd name="adj1" fmla="val 16200000"/>
              <a:gd name="adj2" fmla="val 16097819"/>
            </a:avLst>
          </a:prstGeom>
          <a:noFill/>
          <a:ln w="57150" cap="flat" cmpd="sng">
            <a:solidFill>
              <a:srgbClr val="5B5B5B"/>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90" name="Google Shape;390;p46"/>
          <p:cNvGrpSpPr/>
          <p:nvPr/>
        </p:nvGrpSpPr>
        <p:grpSpPr>
          <a:xfrm>
            <a:off x="1467389" y="2862146"/>
            <a:ext cx="6019800" cy="381000"/>
            <a:chOff x="2590800" y="4419600"/>
            <a:chExt cx="6019800" cy="381000"/>
          </a:xfrm>
        </p:grpSpPr>
        <p:sp>
          <p:nvSpPr>
            <p:cNvPr id="391" name="Google Shape;391;p46"/>
            <p:cNvSpPr/>
            <p:nvPr/>
          </p:nvSpPr>
          <p:spPr>
            <a:xfrm>
              <a:off x="3810000" y="4419600"/>
              <a:ext cx="1676400" cy="381000"/>
            </a:xfrm>
            <a:prstGeom prst="rect">
              <a:avLst/>
            </a:prstGeom>
            <a:solidFill>
              <a:srgbClr val="005C00"/>
            </a:solidFill>
            <a:ln w="12700" cap="flat" cmpd="sng">
              <a:solidFill>
                <a:srgbClr val="777777"/>
              </a:solidFill>
              <a:prstDash val="solid"/>
              <a:round/>
              <a:headEnd type="none" w="sm" len="sm"/>
              <a:tailEnd type="none" w="sm" len="sm"/>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3F3EF"/>
                  </a:solidFill>
                  <a:latin typeface="Arial"/>
                  <a:ea typeface="Arial"/>
                  <a:cs typeface="Arial"/>
                  <a:sym typeface="Arial"/>
                </a:rPr>
                <a:t>Memory Access</a:t>
              </a:r>
              <a:endParaRPr/>
            </a:p>
          </p:txBody>
        </p:sp>
        <p:sp>
          <p:nvSpPr>
            <p:cNvPr id="392" name="Google Shape;392;p46"/>
            <p:cNvSpPr/>
            <p:nvPr/>
          </p:nvSpPr>
          <p:spPr>
            <a:xfrm>
              <a:off x="2590800" y="4419600"/>
              <a:ext cx="1219200" cy="381000"/>
            </a:xfrm>
            <a:prstGeom prst="rect">
              <a:avLst/>
            </a:prstGeom>
            <a:solidFill>
              <a:srgbClr val="832E2E"/>
            </a:solidFill>
            <a:ln w="12700" cap="flat" cmpd="sng">
              <a:solidFill>
                <a:srgbClr val="777777"/>
              </a:solidFill>
              <a:prstDash val="solid"/>
              <a:round/>
              <a:headEnd type="none" w="sm" len="sm"/>
              <a:tailEnd type="none" w="sm" len="sm"/>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3F3EF"/>
                  </a:solidFill>
                  <a:latin typeface="Arial"/>
                  <a:ea typeface="Arial"/>
                  <a:cs typeface="Arial"/>
                  <a:sym typeface="Arial"/>
                </a:rPr>
                <a:t>Perception</a:t>
              </a:r>
              <a:endParaRPr/>
            </a:p>
          </p:txBody>
        </p:sp>
        <p:cxnSp>
          <p:nvCxnSpPr>
            <p:cNvPr id="393" name="Google Shape;393;p46"/>
            <p:cNvCxnSpPr>
              <a:stCxn id="394" idx="3"/>
              <a:endCxn id="392" idx="1"/>
            </p:cNvCxnSpPr>
            <p:nvPr/>
          </p:nvCxnSpPr>
          <p:spPr>
            <a:xfrm flipH="1">
              <a:off x="2590800" y="4610100"/>
              <a:ext cx="6019800" cy="600"/>
            </a:xfrm>
            <a:prstGeom prst="curvedConnector5">
              <a:avLst>
                <a:gd name="adj1" fmla="val -3956"/>
                <a:gd name="adj2" fmla="val 95921500"/>
                <a:gd name="adj3" fmla="val 103956"/>
              </a:avLst>
            </a:prstGeom>
            <a:noFill/>
            <a:ln w="38100" cap="flat" cmpd="sng">
              <a:solidFill>
                <a:srgbClr val="CE4848"/>
              </a:solidFill>
              <a:prstDash val="solid"/>
              <a:round/>
              <a:headEnd type="none" w="sm" len="sm"/>
              <a:tailEnd type="triangle" w="med" len="med"/>
            </a:ln>
          </p:spPr>
        </p:cxnSp>
        <p:sp>
          <p:nvSpPr>
            <p:cNvPr id="395" name="Google Shape;395;p46"/>
            <p:cNvSpPr/>
            <p:nvPr/>
          </p:nvSpPr>
          <p:spPr>
            <a:xfrm>
              <a:off x="5486400" y="4419600"/>
              <a:ext cx="1143000" cy="381000"/>
            </a:xfrm>
            <a:prstGeom prst="rect">
              <a:avLst/>
            </a:prstGeom>
            <a:solidFill>
              <a:srgbClr val="1A3587"/>
            </a:solidFill>
            <a:ln w="12700" cap="flat" cmpd="sng">
              <a:solidFill>
                <a:srgbClr val="777777"/>
              </a:solidFill>
              <a:prstDash val="solid"/>
              <a:round/>
              <a:headEnd type="none" w="sm" len="sm"/>
              <a:tailEnd type="none" w="sm" len="sm"/>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3F3EF"/>
                  </a:solidFill>
                  <a:latin typeface="Arial"/>
                  <a:ea typeface="Arial"/>
                  <a:cs typeface="Arial"/>
                  <a:sym typeface="Arial"/>
                </a:rPr>
                <a:t>Decision</a:t>
              </a:r>
              <a:endParaRPr/>
            </a:p>
          </p:txBody>
        </p:sp>
        <p:sp>
          <p:nvSpPr>
            <p:cNvPr id="396" name="Google Shape;396;p46"/>
            <p:cNvSpPr/>
            <p:nvPr/>
          </p:nvSpPr>
          <p:spPr>
            <a:xfrm>
              <a:off x="6629400" y="4419600"/>
              <a:ext cx="1143000" cy="381000"/>
            </a:xfrm>
            <a:prstGeom prst="rect">
              <a:avLst/>
            </a:prstGeom>
            <a:solidFill>
              <a:srgbClr val="1A3587"/>
            </a:solidFill>
            <a:ln w="12700" cap="flat" cmpd="sng">
              <a:solidFill>
                <a:srgbClr val="777777"/>
              </a:solidFill>
              <a:prstDash val="solid"/>
              <a:round/>
              <a:headEnd type="none" w="sm" len="sm"/>
              <a:tailEnd type="none" w="sm" len="sm"/>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3F3EF"/>
                  </a:solidFill>
                  <a:latin typeface="Arial"/>
                  <a:ea typeface="Arial"/>
                  <a:cs typeface="Arial"/>
                  <a:sym typeface="Arial"/>
                </a:rPr>
                <a:t>Learning</a:t>
              </a:r>
              <a:endParaRPr/>
            </a:p>
          </p:txBody>
        </p:sp>
        <p:sp>
          <p:nvSpPr>
            <p:cNvPr id="394" name="Google Shape;394;p46"/>
            <p:cNvSpPr/>
            <p:nvPr/>
          </p:nvSpPr>
          <p:spPr>
            <a:xfrm>
              <a:off x="7772400" y="4419600"/>
              <a:ext cx="838200" cy="381000"/>
            </a:xfrm>
            <a:prstGeom prst="rect">
              <a:avLst/>
            </a:prstGeom>
            <a:solidFill>
              <a:srgbClr val="832E2E"/>
            </a:solidFill>
            <a:ln w="12700" cap="flat" cmpd="sng">
              <a:solidFill>
                <a:srgbClr val="777777"/>
              </a:solidFill>
              <a:prstDash val="solid"/>
              <a:round/>
              <a:headEnd type="none" w="sm" len="sm"/>
              <a:tailEnd type="none" w="sm" len="sm"/>
            </a:ln>
            <a:effectLst>
              <a:outerShdw blurRad="39999" dist="23000" algn="b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3F3EF"/>
                  </a:solidFill>
                  <a:latin typeface="Arial"/>
                  <a:ea typeface="Arial"/>
                  <a:cs typeface="Arial"/>
                  <a:sym typeface="Arial"/>
                </a:rPr>
                <a:t>Action</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693738" y="379413"/>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Agent Function</a:t>
            </a:r>
            <a:endParaRPr/>
          </a:p>
        </p:txBody>
      </p:sp>
      <p:sp>
        <p:nvSpPr>
          <p:cNvPr id="403" name="Google Shape;403;p47"/>
          <p:cNvSpPr txBox="1">
            <a:spLocks noGrp="1"/>
          </p:cNvSpPr>
          <p:nvPr>
            <p:ph type="body" idx="1"/>
          </p:nvPr>
        </p:nvSpPr>
        <p:spPr>
          <a:xfrm>
            <a:off x="685800" y="1819275"/>
            <a:ext cx="7924800" cy="4652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The </a:t>
            </a:r>
            <a:r>
              <a:rPr lang="en-US" sz="2400" b="1" i="1" u="none" strike="noStrike" cap="none">
                <a:solidFill>
                  <a:schemeClr val="dk1"/>
                </a:solidFill>
                <a:latin typeface="Arial"/>
                <a:ea typeface="Arial"/>
                <a:cs typeface="Arial"/>
                <a:sym typeface="Arial"/>
              </a:rPr>
              <a:t>agent function</a:t>
            </a:r>
            <a:r>
              <a:rPr lang="en-US" sz="2400" b="1" i="0" u="none" strike="noStrike" cap="none">
                <a:solidFill>
                  <a:schemeClr val="dk1"/>
                </a:solidFill>
                <a:latin typeface="Arial"/>
                <a:ea typeface="Arial"/>
                <a:cs typeface="Arial"/>
                <a:sym typeface="Arial"/>
              </a:rPr>
              <a:t> is a mathematical relationship that maps percept sequences to actions in the environment</a:t>
            </a:r>
            <a:endParaRPr/>
          </a:p>
          <a:p>
            <a:pPr marL="457200" marR="0" lvl="1" indent="-190500" algn="l" rtl="0">
              <a:spcBef>
                <a:spcPts val="1160"/>
              </a:spcBef>
              <a:spcAft>
                <a:spcPts val="0"/>
              </a:spcAft>
              <a:buClr>
                <a:schemeClr val="dk2"/>
              </a:buClr>
              <a:buSzPts val="2800"/>
              <a:buFont typeface="Arial"/>
              <a:buChar char="•"/>
            </a:pPr>
            <a:r>
              <a:rPr lang="en-US" sz="2800" b="1" i="0" u="none" strike="noStrike" cap="none">
                <a:solidFill>
                  <a:schemeClr val="dk1"/>
                </a:solidFill>
                <a:latin typeface="Bodoni"/>
                <a:ea typeface="Bodoni"/>
                <a:cs typeface="Bodoni"/>
                <a:sym typeface="Bodoni"/>
              </a:rPr>
              <a:t>f: P* </a:t>
            </a:r>
            <a:r>
              <a:rPr lang="en-US" sz="2800" b="1"/>
              <a:t>&gt;</a:t>
            </a:r>
            <a:r>
              <a:rPr lang="en-US" sz="2800" b="1" i="0" u="none" strike="noStrike" cap="none">
                <a:solidFill>
                  <a:schemeClr val="dk1"/>
                </a:solidFill>
                <a:latin typeface="Bodoni"/>
                <a:ea typeface="Bodoni"/>
                <a:cs typeface="Bodoni"/>
                <a:sym typeface="Bodoni"/>
              </a:rPr>
              <a:t>A</a:t>
            </a:r>
            <a:endParaRPr sz="2800" b="1" i="1" u="none" strike="noStrike" cap="none">
              <a:solidFill>
                <a:schemeClr val="dk1"/>
              </a:solidFill>
              <a:latin typeface="Bodoni"/>
              <a:ea typeface="Bodoni"/>
              <a:cs typeface="Bodoni"/>
              <a:sym typeface="Bodoni"/>
            </a:endParaRPr>
          </a:p>
          <a:p>
            <a:pPr marL="0" marR="0" lvl="0" indent="0" algn="l"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For example:</a:t>
            </a:r>
            <a:endParaRPr/>
          </a:p>
          <a:p>
            <a:pPr marL="457200" marR="0" lvl="1" indent="-190500" algn="l" rtl="0">
              <a:spcBef>
                <a:spcPts val="1080"/>
              </a:spcBef>
              <a:spcAft>
                <a:spcPts val="0"/>
              </a:spcAft>
              <a:buClr>
                <a:schemeClr val="dk2"/>
              </a:buClr>
              <a:buSzPts val="2400"/>
              <a:buFont typeface="Arial"/>
              <a:buChar char="•"/>
            </a:pPr>
            <a:r>
              <a:rPr lang="en-US" sz="2400" b="0" i="1" u="none" strike="noStrike" cap="none">
                <a:solidFill>
                  <a:schemeClr val="dk1"/>
                </a:solidFill>
                <a:latin typeface="Arial"/>
                <a:ea typeface="Arial"/>
                <a:cs typeface="Arial"/>
                <a:sym typeface="Arial"/>
              </a:rPr>
              <a:t>[A, Dirty] </a:t>
            </a:r>
            <a:r>
              <a:rPr lang="en-US" sz="2400" i="1"/>
              <a:t>&gt;</a:t>
            </a:r>
            <a:r>
              <a:rPr lang="en-US" sz="2400" b="0" i="1" u="none" strike="noStrike" cap="none">
                <a:solidFill>
                  <a:schemeClr val="dk1"/>
                </a:solidFill>
                <a:latin typeface="Arial"/>
                <a:ea typeface="Arial"/>
                <a:cs typeface="Arial"/>
                <a:sym typeface="Arial"/>
              </a:rPr>
              <a:t> SUCK</a:t>
            </a:r>
            <a:endParaRPr/>
          </a:p>
          <a:p>
            <a:pPr marL="457200" marR="0" lvl="1" indent="-190500" algn="l" rtl="0">
              <a:spcBef>
                <a:spcPts val="480"/>
              </a:spcBef>
              <a:spcAft>
                <a:spcPts val="0"/>
              </a:spcAft>
              <a:buClr>
                <a:schemeClr val="dk2"/>
              </a:buClr>
              <a:buSzPts val="2400"/>
              <a:buFont typeface="Arial"/>
              <a:buChar char="•"/>
            </a:pPr>
            <a:r>
              <a:rPr lang="en-US" sz="2400" b="0" i="1" u="none" strike="noStrike" cap="none">
                <a:solidFill>
                  <a:schemeClr val="dk1"/>
                </a:solidFill>
                <a:latin typeface="Arial"/>
                <a:ea typeface="Arial"/>
                <a:cs typeface="Arial"/>
                <a:sym typeface="Arial"/>
              </a:rPr>
              <a:t>[Car 20’ away][Car 10’ away] </a:t>
            </a:r>
            <a:r>
              <a:rPr lang="en-US" sz="2400" i="1"/>
              <a:t>&gt; </a:t>
            </a:r>
            <a:r>
              <a:rPr lang="en-US" sz="2400" b="0" i="1" u="none" strike="noStrike" cap="none">
                <a:solidFill>
                  <a:schemeClr val="dk1"/>
                </a:solidFill>
                <a:latin typeface="Arial"/>
                <a:ea typeface="Arial"/>
                <a:cs typeface="Arial"/>
                <a:sym typeface="Arial"/>
              </a:rPr>
              <a:t>RUN</a:t>
            </a:r>
            <a:endParaRPr/>
          </a:p>
        </p:txBody>
      </p:sp>
      <p:sp>
        <p:nvSpPr>
          <p:cNvPr id="404" name="Google Shape;404;p4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28</a:t>
            </a:fld>
            <a:endParaRPr sz="2400" b="1">
              <a:solidFill>
                <a:schemeClr val="dk2"/>
              </a:solidFill>
              <a:latin typeface="Arial"/>
              <a:ea typeface="Arial"/>
              <a:cs typeface="Arial"/>
              <a:sym typeface="Arial"/>
            </a:endParaRPr>
          </a:p>
        </p:txBody>
      </p:sp>
      <p:pic>
        <p:nvPicPr>
          <p:cNvPr id="405" name="Google Shape;405;p47"/>
          <p:cNvPicPr preferRelativeResize="0"/>
          <p:nvPr/>
        </p:nvPicPr>
        <p:blipFill rotWithShape="1">
          <a:blip r:embed="rId3">
            <a:alphaModFix/>
          </a:blip>
          <a:srcRect/>
          <a:stretch/>
        </p:blipFill>
        <p:spPr>
          <a:xfrm>
            <a:off x="5427346" y="2804971"/>
            <a:ext cx="2393213" cy="1374152"/>
          </a:xfrm>
          <a:prstGeom prst="rect">
            <a:avLst/>
          </a:prstGeom>
          <a:noFill/>
          <a:ln>
            <a:noFill/>
          </a:ln>
        </p:spPr>
      </p:pic>
      <p:pic>
        <p:nvPicPr>
          <p:cNvPr id="406" name="Google Shape;406;p47"/>
          <p:cNvPicPr preferRelativeResize="0"/>
          <p:nvPr/>
        </p:nvPicPr>
        <p:blipFill rotWithShape="1">
          <a:blip r:embed="rId4">
            <a:alphaModFix/>
          </a:blip>
          <a:srcRect/>
          <a:stretch/>
        </p:blipFill>
        <p:spPr>
          <a:xfrm>
            <a:off x="5503568" y="5243863"/>
            <a:ext cx="2275817" cy="12033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8"/>
          <p:cNvSpPr txBox="1">
            <a:spLocks noGrp="1"/>
          </p:cNvSpPr>
          <p:nvPr>
            <p:ph type="title"/>
          </p:nvPr>
        </p:nvSpPr>
        <p:spPr>
          <a:xfrm>
            <a:off x="500063" y="449674"/>
            <a:ext cx="7958137"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240" b="0" i="0" u="none" strike="noStrike" cap="none">
                <a:solidFill>
                  <a:schemeClr val="dk2"/>
                </a:solidFill>
                <a:latin typeface="Arial Black"/>
                <a:ea typeface="Arial Black"/>
                <a:cs typeface="Arial Black"/>
                <a:sym typeface="Arial Black"/>
              </a:rPr>
              <a:t>From Agent Functions</a:t>
            </a:r>
            <a:br>
              <a:rPr lang="en-US" sz="3240" b="0" i="0" u="none" strike="noStrike" cap="none">
                <a:solidFill>
                  <a:schemeClr val="dk2"/>
                </a:solidFill>
                <a:latin typeface="Arial Black"/>
                <a:ea typeface="Arial Black"/>
                <a:cs typeface="Arial Black"/>
                <a:sym typeface="Arial Black"/>
              </a:rPr>
            </a:br>
            <a:r>
              <a:rPr lang="en-US" sz="3240" b="0" i="0" u="none" strike="noStrike" cap="none">
                <a:solidFill>
                  <a:schemeClr val="dk2"/>
                </a:solidFill>
                <a:latin typeface="Arial Black"/>
                <a:ea typeface="Arial Black"/>
                <a:cs typeface="Arial Black"/>
                <a:sym typeface="Arial Black"/>
              </a:rPr>
              <a:t>to Agent Programs</a:t>
            </a:r>
            <a:endParaRPr/>
          </a:p>
        </p:txBody>
      </p:sp>
      <p:pic>
        <p:nvPicPr>
          <p:cNvPr id="413" name="Google Shape;413;p48"/>
          <p:cNvPicPr preferRelativeResize="0">
            <a:picLocks noGrp="1"/>
          </p:cNvPicPr>
          <p:nvPr>
            <p:ph type="body" idx="1"/>
          </p:nvPr>
        </p:nvPicPr>
        <p:blipFill rotWithShape="1">
          <a:blip r:embed="rId3">
            <a:alphaModFix/>
          </a:blip>
          <a:srcRect/>
          <a:stretch/>
        </p:blipFill>
        <p:spPr>
          <a:xfrm>
            <a:off x="152400" y="2805113"/>
            <a:ext cx="4348163" cy="2198687"/>
          </a:xfrm>
          <a:prstGeom prst="rect">
            <a:avLst/>
          </a:prstGeom>
          <a:noFill/>
          <a:ln>
            <a:noFill/>
          </a:ln>
        </p:spPr>
      </p:pic>
      <p:sp>
        <p:nvSpPr>
          <p:cNvPr id="414" name="Google Shape;414;p48"/>
          <p:cNvSpPr txBox="1">
            <a:spLocks noGrp="1"/>
          </p:cNvSpPr>
          <p:nvPr>
            <p:ph type="body" idx="2"/>
          </p:nvPr>
        </p:nvSpPr>
        <p:spPr>
          <a:xfrm>
            <a:off x="4643437" y="2163704"/>
            <a:ext cx="4265377" cy="39322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The </a:t>
            </a:r>
            <a:r>
              <a:rPr lang="en-US" sz="2800" b="1" i="1" u="none" strike="noStrike" cap="none">
                <a:solidFill>
                  <a:schemeClr val="dk1"/>
                </a:solidFill>
                <a:latin typeface="Arial"/>
                <a:ea typeface="Arial"/>
                <a:cs typeface="Arial"/>
                <a:sym typeface="Arial"/>
              </a:rPr>
              <a:t>agent function</a:t>
            </a:r>
            <a:r>
              <a:rPr lang="en-US" sz="2800" b="1" i="0" u="none" strike="noStrike" cap="none">
                <a:solidFill>
                  <a:schemeClr val="dk1"/>
                </a:solidFill>
                <a:latin typeface="Arial"/>
                <a:ea typeface="Arial"/>
                <a:cs typeface="Arial"/>
                <a:sym typeface="Arial"/>
              </a:rPr>
              <a:t> is computed by an </a:t>
            </a:r>
            <a:r>
              <a:rPr lang="en-US" sz="2800" b="1" i="1" u="none" strike="noStrike" cap="none">
                <a:solidFill>
                  <a:schemeClr val="dk1"/>
                </a:solidFill>
                <a:latin typeface="Arial"/>
                <a:ea typeface="Arial"/>
                <a:cs typeface="Arial"/>
                <a:sym typeface="Arial"/>
              </a:rPr>
              <a:t>agent program</a:t>
            </a:r>
            <a:endParaRPr sz="2800" b="1" i="0" u="none" strike="noStrike" cap="none">
              <a:solidFill>
                <a:schemeClr val="dk1"/>
              </a:solidFill>
              <a:latin typeface="Arial"/>
              <a:ea typeface="Arial"/>
              <a:cs typeface="Arial"/>
              <a:sym typeface="Arial"/>
            </a:endParaRPr>
          </a:p>
          <a:p>
            <a:pPr marL="0" marR="0" lvl="0" indent="0" algn="l" rtl="0">
              <a:lnSpc>
                <a:spcPct val="90000"/>
              </a:lnSpc>
              <a:spcBef>
                <a:spcPts val="11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The agent program runs on the physical </a:t>
            </a:r>
            <a:r>
              <a:rPr lang="en-US" sz="2800" b="1" i="1" u="none" strike="noStrike" cap="none">
                <a:solidFill>
                  <a:schemeClr val="dk1"/>
                </a:solidFill>
                <a:latin typeface="Arial"/>
                <a:ea typeface="Arial"/>
                <a:cs typeface="Arial"/>
                <a:sym typeface="Arial"/>
              </a:rPr>
              <a:t>architecture</a:t>
            </a:r>
            <a:r>
              <a:rPr lang="en-US" sz="2800" b="1" i="0" u="none" strike="noStrike" cap="none">
                <a:solidFill>
                  <a:schemeClr val="dk1"/>
                </a:solidFill>
                <a:latin typeface="Arial"/>
                <a:ea typeface="Arial"/>
                <a:cs typeface="Arial"/>
                <a:sym typeface="Arial"/>
              </a:rPr>
              <a:t> to implement the function</a:t>
            </a:r>
            <a:endParaRPr/>
          </a:p>
          <a:p>
            <a:pPr marL="457200" marR="0" lvl="1" indent="-190500" algn="l" rtl="0">
              <a:lnSpc>
                <a:spcPct val="9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I.e., generates actions from percept sequences</a:t>
            </a:r>
            <a:endParaRPr/>
          </a:p>
        </p:txBody>
      </p:sp>
      <p:sp>
        <p:nvSpPr>
          <p:cNvPr id="415" name="Google Shape;415;p4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29</a:t>
            </a:fld>
            <a:endParaRPr sz="2400" b="1">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457200" y="152725"/>
            <a:ext cx="84435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What is Artificial Intelligence?  Four views</a:t>
            </a:r>
            <a:endParaRPr sz="3600" b="0" i="0" u="none" strike="noStrike" cap="none">
              <a:solidFill>
                <a:schemeClr val="dk2"/>
              </a:solidFill>
              <a:latin typeface="Arial Black"/>
              <a:ea typeface="Arial Black"/>
              <a:cs typeface="Arial Black"/>
              <a:sym typeface="Arial Black"/>
            </a:endParaRPr>
          </a:p>
        </p:txBody>
      </p:sp>
      <p:sp>
        <p:nvSpPr>
          <p:cNvPr id="138" name="Google Shape;138;p2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a:t>
            </a:fld>
            <a:endParaRPr sz="2400" b="1">
              <a:solidFill>
                <a:schemeClr val="dk2"/>
              </a:solidFill>
              <a:latin typeface="Arial"/>
              <a:ea typeface="Arial"/>
              <a:cs typeface="Arial"/>
              <a:sym typeface="Arial"/>
            </a:endParaRPr>
          </a:p>
        </p:txBody>
      </p:sp>
      <p:pic>
        <p:nvPicPr>
          <p:cNvPr id="139" name="Google Shape;139;p20"/>
          <p:cNvPicPr preferRelativeResize="0"/>
          <p:nvPr/>
        </p:nvPicPr>
        <p:blipFill rotWithShape="1">
          <a:blip r:embed="rId3">
            <a:alphaModFix/>
          </a:blip>
          <a:srcRect/>
          <a:stretch/>
        </p:blipFill>
        <p:spPr>
          <a:xfrm>
            <a:off x="982047" y="1878246"/>
            <a:ext cx="8081482" cy="4762637"/>
          </a:xfrm>
          <a:prstGeom prst="rect">
            <a:avLst/>
          </a:prstGeom>
          <a:noFill/>
          <a:ln>
            <a:noFill/>
          </a:ln>
        </p:spPr>
      </p:pic>
      <p:sp>
        <p:nvSpPr>
          <p:cNvPr id="140" name="Google Shape;140;p20"/>
          <p:cNvSpPr txBox="1"/>
          <p:nvPr/>
        </p:nvSpPr>
        <p:spPr>
          <a:xfrm>
            <a:off x="2166596" y="1515403"/>
            <a:ext cx="20491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Like People</a:t>
            </a:r>
            <a:endParaRPr sz="2400">
              <a:solidFill>
                <a:schemeClr val="dk1"/>
              </a:solidFill>
              <a:latin typeface="Arial"/>
              <a:ea typeface="Arial"/>
              <a:cs typeface="Arial"/>
              <a:sym typeface="Arial"/>
            </a:endParaRPr>
          </a:p>
        </p:txBody>
      </p:sp>
      <p:sp>
        <p:nvSpPr>
          <p:cNvPr id="141" name="Google Shape;141;p20"/>
          <p:cNvSpPr txBox="1"/>
          <p:nvPr/>
        </p:nvSpPr>
        <p:spPr>
          <a:xfrm>
            <a:off x="5488845" y="1518398"/>
            <a:ext cx="20491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Rationally</a:t>
            </a:r>
            <a:endParaRPr sz="2400">
              <a:solidFill>
                <a:schemeClr val="dk1"/>
              </a:solidFill>
              <a:latin typeface="Arial"/>
              <a:ea typeface="Arial"/>
              <a:cs typeface="Arial"/>
              <a:sym typeface="Arial"/>
            </a:endParaRPr>
          </a:p>
        </p:txBody>
      </p:sp>
      <p:sp>
        <p:nvSpPr>
          <p:cNvPr id="142" name="Google Shape;142;p20"/>
          <p:cNvSpPr txBox="1"/>
          <p:nvPr/>
        </p:nvSpPr>
        <p:spPr>
          <a:xfrm>
            <a:off x="160092" y="2756332"/>
            <a:ext cx="20491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Think</a:t>
            </a:r>
            <a:endParaRPr sz="2400">
              <a:solidFill>
                <a:schemeClr val="dk1"/>
              </a:solidFill>
              <a:latin typeface="Arial"/>
              <a:ea typeface="Arial"/>
              <a:cs typeface="Arial"/>
              <a:sym typeface="Arial"/>
            </a:endParaRPr>
          </a:p>
        </p:txBody>
      </p:sp>
      <p:sp>
        <p:nvSpPr>
          <p:cNvPr id="143" name="Google Shape;143;p20"/>
          <p:cNvSpPr txBox="1"/>
          <p:nvPr/>
        </p:nvSpPr>
        <p:spPr>
          <a:xfrm>
            <a:off x="397875" y="4893696"/>
            <a:ext cx="204919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Act</a:t>
            </a:r>
            <a:endParaRPr sz="24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9"/>
          <p:cNvSpPr txBox="1">
            <a:spLocks noGrp="1"/>
          </p:cNvSpPr>
          <p:nvPr>
            <p:ph type="title"/>
          </p:nvPr>
        </p:nvSpPr>
        <p:spPr>
          <a:xfrm>
            <a:off x="648171" y="308563"/>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The Vacuum-Cleaner World</a:t>
            </a:r>
            <a:endParaRPr/>
          </a:p>
        </p:txBody>
      </p:sp>
      <p:pic>
        <p:nvPicPr>
          <p:cNvPr id="422" name="Google Shape;422;p49"/>
          <p:cNvPicPr preferRelativeResize="0">
            <a:picLocks noGrp="1"/>
          </p:cNvPicPr>
          <p:nvPr>
            <p:ph type="body" idx="1"/>
          </p:nvPr>
        </p:nvPicPr>
        <p:blipFill rotWithShape="1">
          <a:blip r:embed="rId3">
            <a:alphaModFix/>
          </a:blip>
          <a:srcRect/>
          <a:stretch/>
        </p:blipFill>
        <p:spPr>
          <a:xfrm>
            <a:off x="2209800" y="1676400"/>
            <a:ext cx="4572000" cy="2624138"/>
          </a:xfrm>
          <a:prstGeom prst="rect">
            <a:avLst/>
          </a:prstGeom>
          <a:noFill/>
          <a:ln>
            <a:noFill/>
          </a:ln>
        </p:spPr>
      </p:pic>
      <p:sp>
        <p:nvSpPr>
          <p:cNvPr id="423" name="Google Shape;423;p49"/>
          <p:cNvSpPr txBox="1">
            <a:spLocks noGrp="1"/>
          </p:cNvSpPr>
          <p:nvPr>
            <p:ph type="body" idx="2"/>
          </p:nvPr>
        </p:nvSpPr>
        <p:spPr>
          <a:xfrm>
            <a:off x="685800" y="4561649"/>
            <a:ext cx="7772400" cy="19780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Environment: squares A and B</a:t>
            </a:r>
            <a:endParaRPr/>
          </a:p>
          <a:p>
            <a:pPr marL="0" marR="0" lvl="0" indent="0" algn="l" rtl="0">
              <a:spcBef>
                <a:spcPts val="11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Percepts: [Location, Content] e.g. </a:t>
            </a:r>
            <a:r>
              <a:rPr lang="en-US" sz="2800" b="1" i="1" u="none" strike="noStrike" cap="none">
                <a:solidFill>
                  <a:schemeClr val="dk1"/>
                </a:solidFill>
                <a:latin typeface="Arial"/>
                <a:ea typeface="Arial"/>
                <a:cs typeface="Arial"/>
                <a:sym typeface="Arial"/>
              </a:rPr>
              <a:t>[A, Dirty]</a:t>
            </a:r>
            <a:endParaRPr sz="2800" b="1" i="0" u="none" strike="noStrike" cap="none">
              <a:solidFill>
                <a:schemeClr val="dk1"/>
              </a:solidFill>
              <a:latin typeface="Arial"/>
              <a:ea typeface="Arial"/>
              <a:cs typeface="Arial"/>
              <a:sym typeface="Arial"/>
            </a:endParaRPr>
          </a:p>
          <a:p>
            <a:pPr marL="0" marR="0" lvl="0" indent="0" algn="l" rtl="0">
              <a:spcBef>
                <a:spcPts val="11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Actions: left, right, suck, and no-op</a:t>
            </a:r>
            <a:endParaRPr/>
          </a:p>
        </p:txBody>
      </p:sp>
      <p:sp>
        <p:nvSpPr>
          <p:cNvPr id="424" name="Google Shape;424;p4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30</a:t>
            </a:fld>
            <a:endParaRPr sz="2400" b="1">
              <a:solidFill>
                <a:schemeClr val="dk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0"/>
          <p:cNvSpPr txBox="1">
            <a:spLocks noGrp="1"/>
          </p:cNvSpPr>
          <p:nvPr>
            <p:ph type="title"/>
          </p:nvPr>
        </p:nvSpPr>
        <p:spPr>
          <a:xfrm>
            <a:off x="676392" y="193793"/>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 Table-Based Agent Program</a:t>
            </a:r>
            <a:endParaRPr/>
          </a:p>
        </p:txBody>
      </p:sp>
      <p:pic>
        <p:nvPicPr>
          <p:cNvPr id="431" name="Google Shape;431;p50"/>
          <p:cNvPicPr preferRelativeResize="0">
            <a:picLocks noGrp="1"/>
          </p:cNvPicPr>
          <p:nvPr>
            <p:ph type="body" idx="1"/>
          </p:nvPr>
        </p:nvPicPr>
        <p:blipFill rotWithShape="1">
          <a:blip r:embed="rId3">
            <a:alphaModFix/>
          </a:blip>
          <a:srcRect/>
          <a:stretch/>
        </p:blipFill>
        <p:spPr>
          <a:xfrm>
            <a:off x="2962914" y="1379495"/>
            <a:ext cx="2971800" cy="1519238"/>
          </a:xfrm>
          <a:prstGeom prst="rect">
            <a:avLst/>
          </a:prstGeom>
          <a:noFill/>
          <a:ln>
            <a:noFill/>
          </a:ln>
        </p:spPr>
      </p:pic>
      <p:sp>
        <p:nvSpPr>
          <p:cNvPr id="432" name="Google Shape;432;p50"/>
          <p:cNvSpPr txBox="1">
            <a:spLocks noGrp="1"/>
          </p:cNvSpPr>
          <p:nvPr>
            <p:ph type="sldNum" idx="12"/>
          </p:nvPr>
        </p:nvSpPr>
        <p:spPr>
          <a:xfrm>
            <a:off x="6553200" y="6060260"/>
            <a:ext cx="1905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31</a:t>
            </a:fld>
            <a:endParaRPr sz="2400" b="1">
              <a:solidFill>
                <a:schemeClr val="dk2"/>
              </a:solidFill>
              <a:latin typeface="Arial"/>
              <a:ea typeface="Arial"/>
              <a:cs typeface="Arial"/>
              <a:sym typeface="Arial"/>
            </a:endParaRPr>
          </a:p>
        </p:txBody>
      </p:sp>
      <p:graphicFrame>
        <p:nvGraphicFramePr>
          <p:cNvPr id="433" name="Google Shape;433;p50"/>
          <p:cNvGraphicFramePr/>
          <p:nvPr/>
        </p:nvGraphicFramePr>
        <p:xfrm>
          <a:off x="533400" y="3240860"/>
          <a:ext cx="3000000" cy="3000000"/>
        </p:xfrm>
        <a:graphic>
          <a:graphicData uri="http://schemas.openxmlformats.org/drawingml/2006/table">
            <a:tbl>
              <a:tblPr>
                <a:noFill/>
                <a:tableStyleId>{9120F2C6-B9D6-456A-AE15-C8569A6C7EFB}</a:tableStyleId>
              </a:tblPr>
              <a:tblGrid>
                <a:gridCol w="5843600">
                  <a:extLst>
                    <a:ext uri="{9D8B030D-6E8A-4147-A177-3AD203B41FA5}">
                      <a16:colId xmlns:a16="http://schemas.microsoft.com/office/drawing/2014/main" val="20000"/>
                    </a:ext>
                  </a:extLst>
                </a:gridCol>
                <a:gridCol w="2081200">
                  <a:extLst>
                    <a:ext uri="{9D8B030D-6E8A-4147-A177-3AD203B41FA5}">
                      <a16:colId xmlns:a16="http://schemas.microsoft.com/office/drawing/2014/main" val="20001"/>
                    </a:ext>
                  </a:extLst>
                </a:gridCol>
              </a:tblGrid>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Percept sequence</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Action</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[A,Clean]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Right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 Dirty]</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Suck</a:t>
                      </a:r>
                      <a:endParaRPr sz="2000" b="1"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[B, Clean]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Left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[B, Dirty]</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Suck</a:t>
                      </a:r>
                      <a:endParaRPr sz="2000" b="1"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 Clean],[A, Clean]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Right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 Clean],[A, Dirty]</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Suck</a:t>
                      </a:r>
                      <a:endParaRPr sz="2000" b="1"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14350">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2000" b="1" i="0" u="none" strike="noStrike" cap="none">
                          <a:solidFill>
                            <a:schemeClr val="dk1"/>
                          </a:solidFill>
                          <a:latin typeface="Times"/>
                          <a:ea typeface="Times"/>
                          <a:cs typeface="Times"/>
                          <a:sym typeface="Times"/>
                        </a:rPr>
                        <a:t>…</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sp>
        <p:nvSpPr>
          <p:cNvPr id="434" name="Google Shape;434;p50"/>
          <p:cNvSpPr txBox="1"/>
          <p:nvPr/>
        </p:nvSpPr>
        <p:spPr>
          <a:xfrm>
            <a:off x="841375" y="4286250"/>
            <a:ext cx="7445375" cy="58477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FF0000"/>
                </a:solidFill>
                <a:latin typeface="Arial Black"/>
                <a:ea typeface="Arial Black"/>
                <a:cs typeface="Arial Black"/>
                <a:sym typeface="Arial Black"/>
              </a:rPr>
              <a:t>This Blows Up as Time Goes On</a:t>
            </a:r>
            <a:endParaRPr sz="2400">
              <a:solidFill>
                <a:srgbClr val="FF0000"/>
              </a:solidFill>
              <a:latin typeface="Arial Black"/>
              <a:ea typeface="Arial Black"/>
              <a:cs typeface="Arial Black"/>
              <a:sym typeface="Arial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 calcmode="lin" valueType="num">
                                      <p:cBhvr additive="base">
                                        <p:cTn id="7" dur="500"/>
                                        <p:tgtEl>
                                          <p:spTgt spid="434"/>
                                        </p:tgtEl>
                                        <p:attrNameLst>
                                          <p:attrName>ppt_w</p:attrName>
                                        </p:attrNameLst>
                                      </p:cBhvr>
                                      <p:tavLst>
                                        <p:tav tm="0">
                                          <p:val>
                                            <p:strVal val="0"/>
                                          </p:val>
                                        </p:tav>
                                        <p:tav tm="100000">
                                          <p:val>
                                            <p:strVal val="#ppt_w"/>
                                          </p:val>
                                        </p:tav>
                                      </p:tavLst>
                                    </p:anim>
                                    <p:anim calcmode="lin" valueType="num">
                                      <p:cBhvr additive="base">
                                        <p:cTn id="8" dur="500"/>
                                        <p:tgtEl>
                                          <p:spTgt spid="43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1"/>
          <p:cNvSpPr txBox="1">
            <a:spLocks noGrp="1"/>
          </p:cNvSpPr>
          <p:nvPr>
            <p:ph type="title"/>
          </p:nvPr>
        </p:nvSpPr>
        <p:spPr>
          <a:xfrm>
            <a:off x="676393" y="365007"/>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Rationality &amp; Rational Agents</a:t>
            </a:r>
            <a:endParaRPr sz="3600" b="0" i="0" u="none" strike="noStrike" cap="none">
              <a:solidFill>
                <a:schemeClr val="dk2"/>
              </a:solidFill>
              <a:latin typeface="Arial Black"/>
              <a:ea typeface="Arial Black"/>
              <a:cs typeface="Arial Black"/>
              <a:sym typeface="Arial Black"/>
            </a:endParaRPr>
          </a:p>
        </p:txBody>
      </p:sp>
      <p:sp>
        <p:nvSpPr>
          <p:cNvPr id="441" name="Google Shape;441;p51"/>
          <p:cNvSpPr txBox="1">
            <a:spLocks noGrp="1"/>
          </p:cNvSpPr>
          <p:nvPr>
            <p:ph type="body" idx="1"/>
          </p:nvPr>
        </p:nvSpPr>
        <p:spPr>
          <a:xfrm>
            <a:off x="533400" y="1655704"/>
            <a:ext cx="8305800" cy="46688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What is rational at a given time depends on:</a:t>
            </a:r>
            <a:endParaRPr/>
          </a:p>
          <a:p>
            <a:pPr marL="457200" marR="0" lvl="1" indent="-190500" algn="l" rtl="0">
              <a:lnSpc>
                <a:spcPct val="90000"/>
              </a:lnSpc>
              <a:spcBef>
                <a:spcPts val="1100"/>
              </a:spcBef>
              <a:spcAft>
                <a:spcPts val="0"/>
              </a:spcAft>
              <a:buClr>
                <a:schemeClr val="dk2"/>
              </a:buClr>
              <a:buSzPts val="2500"/>
              <a:buFont typeface="Arial"/>
              <a:buChar char="•"/>
            </a:pPr>
            <a:r>
              <a:rPr lang="en-US" sz="2500" b="0" i="0" u="none" strike="noStrike" cap="none">
                <a:solidFill>
                  <a:schemeClr val="dk1"/>
                </a:solidFill>
                <a:latin typeface="Arial"/>
                <a:ea typeface="Arial"/>
                <a:cs typeface="Arial"/>
                <a:sym typeface="Arial"/>
              </a:rPr>
              <a:t>Performance measure</a:t>
            </a:r>
            <a:endParaRPr/>
          </a:p>
          <a:p>
            <a:pPr marL="1143000" marR="0" lvl="2" indent="-228600" algn="l" rtl="0">
              <a:lnSpc>
                <a:spcPct val="90000"/>
              </a:lnSpc>
              <a:spcBef>
                <a:spcPts val="4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Ideally objective, external, based on what is to be achieved</a:t>
            </a:r>
            <a:endParaRPr/>
          </a:p>
          <a:p>
            <a:pPr marL="457200" marR="0" lvl="1" indent="-190500" algn="l" rtl="0">
              <a:lnSpc>
                <a:spcPct val="90000"/>
              </a:lnSpc>
              <a:spcBef>
                <a:spcPts val="500"/>
              </a:spcBef>
              <a:spcAft>
                <a:spcPts val="0"/>
              </a:spcAft>
              <a:buClr>
                <a:schemeClr val="dk2"/>
              </a:buClr>
              <a:buSzPts val="2500"/>
              <a:buFont typeface="Arial"/>
              <a:buChar char="•"/>
            </a:pPr>
            <a:r>
              <a:rPr lang="en-US" sz="2500" b="0" i="0" u="none" strike="noStrike" cap="none">
                <a:solidFill>
                  <a:schemeClr val="dk1"/>
                </a:solidFill>
                <a:latin typeface="Arial"/>
                <a:ea typeface="Arial"/>
                <a:cs typeface="Arial"/>
                <a:sym typeface="Arial"/>
              </a:rPr>
              <a:t>Prior environment knowledge</a:t>
            </a:r>
            <a:endParaRPr/>
          </a:p>
          <a:p>
            <a:pPr marL="457200" marR="0" lvl="1" indent="-190500" algn="l" rtl="0">
              <a:lnSpc>
                <a:spcPct val="90000"/>
              </a:lnSpc>
              <a:spcBef>
                <a:spcPts val="500"/>
              </a:spcBef>
              <a:spcAft>
                <a:spcPts val="0"/>
              </a:spcAft>
              <a:buClr>
                <a:schemeClr val="dk2"/>
              </a:buClr>
              <a:buSzPts val="2500"/>
              <a:buFont typeface="Arial"/>
              <a:buChar char="•"/>
            </a:pPr>
            <a:r>
              <a:rPr lang="en-US" sz="2500" b="0" i="0" u="none" strike="noStrike" cap="none">
                <a:solidFill>
                  <a:schemeClr val="dk1"/>
                </a:solidFill>
                <a:latin typeface="Arial"/>
                <a:ea typeface="Arial"/>
                <a:cs typeface="Arial"/>
                <a:sym typeface="Arial"/>
              </a:rPr>
              <a:t>Actions</a:t>
            </a:r>
            <a:endParaRPr/>
          </a:p>
          <a:p>
            <a:pPr marL="457200" marR="0" lvl="1" indent="-190500" algn="l" rtl="0">
              <a:lnSpc>
                <a:spcPct val="90000"/>
              </a:lnSpc>
              <a:spcBef>
                <a:spcPts val="500"/>
              </a:spcBef>
              <a:spcAft>
                <a:spcPts val="0"/>
              </a:spcAft>
              <a:buClr>
                <a:schemeClr val="dk2"/>
              </a:buClr>
              <a:buSzPts val="2500"/>
              <a:buFont typeface="Arial"/>
              <a:buChar char="•"/>
            </a:pPr>
            <a:r>
              <a:rPr lang="en-US" sz="2500" b="0" i="0" u="none" strike="noStrike" cap="none">
                <a:solidFill>
                  <a:schemeClr val="dk1"/>
                </a:solidFill>
                <a:latin typeface="Arial"/>
                <a:ea typeface="Arial"/>
                <a:cs typeface="Arial"/>
                <a:sym typeface="Arial"/>
              </a:rPr>
              <a:t>Percept sequence to date (sensors) </a:t>
            </a:r>
            <a:endParaRPr/>
          </a:p>
          <a:p>
            <a:pPr marL="0" marR="0" lvl="0" indent="0" algn="l" rtl="0">
              <a:lnSpc>
                <a:spcPct val="9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 </a:t>
            </a:r>
            <a:r>
              <a:rPr lang="en-US" sz="2800" b="1" i="1" u="none" strike="noStrike" cap="none">
                <a:solidFill>
                  <a:schemeClr val="dk1"/>
                </a:solidFill>
                <a:latin typeface="Arial"/>
                <a:ea typeface="Arial"/>
                <a:cs typeface="Arial"/>
                <a:sym typeface="Arial"/>
              </a:rPr>
              <a:t>rational agent </a:t>
            </a:r>
            <a:r>
              <a:rPr lang="en-US" sz="2800" b="1" i="0" u="none" strike="noStrike" cap="none">
                <a:solidFill>
                  <a:schemeClr val="dk1"/>
                </a:solidFill>
                <a:latin typeface="Arial"/>
                <a:ea typeface="Arial"/>
                <a:cs typeface="Arial"/>
                <a:sym typeface="Arial"/>
              </a:rPr>
              <a:t>chooses whichever action maximizes the expected value of the performance measure given the percept sequence to date and the prior environment knowledge</a:t>
            </a:r>
            <a:endParaRPr/>
          </a:p>
        </p:txBody>
      </p:sp>
      <p:sp>
        <p:nvSpPr>
          <p:cNvPr id="442" name="Google Shape;442;p5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32</a:t>
            </a:fld>
            <a:endParaRPr sz="2400" b="1">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52"/>
          <p:cNvSpPr txBox="1">
            <a:spLocks noGrp="1"/>
          </p:cNvSpPr>
          <p:nvPr>
            <p:ph type="title"/>
          </p:nvPr>
        </p:nvSpPr>
        <p:spPr>
          <a:xfrm>
            <a:off x="685800" y="4572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What Rationality Isn’t	</a:t>
            </a:r>
            <a:endParaRPr/>
          </a:p>
        </p:txBody>
      </p:sp>
      <p:sp>
        <p:nvSpPr>
          <p:cNvPr id="449" name="Google Shape;449;p52"/>
          <p:cNvSpPr txBox="1">
            <a:spLocks noGrp="1"/>
          </p:cNvSpPr>
          <p:nvPr>
            <p:ph type="body" idx="1"/>
          </p:nvPr>
        </p:nvSpPr>
        <p:spPr>
          <a:xfrm>
            <a:off x="457200" y="1828800"/>
            <a:ext cx="8229600" cy="4572000"/>
          </a:xfrm>
          <a:prstGeom prst="rect">
            <a:avLst/>
          </a:prstGeom>
          <a:noFill/>
          <a:ln>
            <a:noFill/>
          </a:ln>
        </p:spPr>
        <p:txBody>
          <a:bodyPr spcFirstLastPara="1" wrap="square" lIns="91425" tIns="45700" rIns="91425" bIns="45700" anchor="t" anchorCtr="0">
            <a:noAutofit/>
          </a:bodyPr>
          <a:lstStyle/>
          <a:p>
            <a:pPr marL="571500" marR="0" lvl="0" indent="-57150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Generality, literacy, autonomy or collaboration</a:t>
            </a:r>
            <a:endParaRPr/>
          </a:p>
          <a:p>
            <a:pPr marL="571500" marR="0" lvl="0" indent="-57150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Omniscience</a:t>
            </a:r>
            <a:endParaRPr/>
          </a:p>
          <a:p>
            <a:pPr marL="838200" marR="0" lvl="1" indent="-381000"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An omniscient agent knows what will occur</a:t>
            </a:r>
            <a:endParaRPr/>
          </a:p>
          <a:p>
            <a:pPr marL="571500" marR="0" lvl="0" indent="-571500" algn="l"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Perfection</a:t>
            </a:r>
            <a:endParaRPr/>
          </a:p>
          <a:p>
            <a:pPr marL="838200" marR="0" lvl="1" indent="-381000"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Rationality maximizes </a:t>
            </a:r>
            <a:r>
              <a:rPr lang="en-US" sz="2000" b="0" i="1" u="none" strike="noStrike" cap="none">
                <a:solidFill>
                  <a:schemeClr val="dk1"/>
                </a:solidFill>
                <a:latin typeface="Arial"/>
                <a:ea typeface="Arial"/>
                <a:cs typeface="Arial"/>
                <a:sym typeface="Arial"/>
              </a:rPr>
              <a:t>expected (prospective) </a:t>
            </a:r>
            <a:r>
              <a:rPr lang="en-US" sz="2000" b="0" i="0" u="none" strike="noStrike" cap="none">
                <a:solidFill>
                  <a:schemeClr val="dk1"/>
                </a:solidFill>
                <a:latin typeface="Arial"/>
                <a:ea typeface="Arial"/>
                <a:cs typeface="Arial"/>
                <a:sym typeface="Arial"/>
              </a:rPr>
              <a:t>performance, while perfection maximizes </a:t>
            </a:r>
            <a:r>
              <a:rPr lang="en-US" sz="2000" b="0" i="1" u="none" strike="noStrike" cap="none">
                <a:solidFill>
                  <a:schemeClr val="dk1"/>
                </a:solidFill>
                <a:latin typeface="Arial"/>
                <a:ea typeface="Arial"/>
                <a:cs typeface="Arial"/>
                <a:sym typeface="Arial"/>
              </a:rPr>
              <a:t>actual (retrospective) </a:t>
            </a:r>
            <a:r>
              <a:rPr lang="en-US" sz="2000" b="0" i="0" u="none" strike="noStrike" cap="none">
                <a:solidFill>
                  <a:schemeClr val="dk1"/>
                </a:solidFill>
                <a:latin typeface="Arial"/>
                <a:ea typeface="Arial"/>
                <a:cs typeface="Arial"/>
                <a:sym typeface="Arial"/>
              </a:rPr>
              <a:t>performance</a:t>
            </a:r>
            <a:endParaRPr/>
          </a:p>
        </p:txBody>
      </p:sp>
      <p:sp>
        <p:nvSpPr>
          <p:cNvPr id="450" name="Google Shape;450;p5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33</a:t>
            </a:fld>
            <a:endParaRPr sz="2400" b="1">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3"/>
          <p:cNvSpPr txBox="1">
            <a:spLocks noGrp="1"/>
          </p:cNvSpPr>
          <p:nvPr>
            <p:ph type="title"/>
          </p:nvPr>
        </p:nvSpPr>
        <p:spPr>
          <a:xfrm>
            <a:off x="685800" y="304800"/>
            <a:ext cx="56388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Environments</a:t>
            </a:r>
            <a:endParaRPr/>
          </a:p>
        </p:txBody>
      </p:sp>
      <p:sp>
        <p:nvSpPr>
          <p:cNvPr id="457" name="Google Shape;457;p53"/>
          <p:cNvSpPr txBox="1">
            <a:spLocks noGrp="1"/>
          </p:cNvSpPr>
          <p:nvPr>
            <p:ph type="body" idx="1"/>
          </p:nvPr>
        </p:nvSpPr>
        <p:spPr>
          <a:xfrm>
            <a:off x="533400" y="1524000"/>
            <a:ext cx="8382000" cy="4572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Environment: World in which the agent operates</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To understand agent behavior - or to design a special purpose agent - need to understand its environment</a:t>
            </a:r>
            <a:endParaRPr/>
          </a:p>
          <a:p>
            <a:pPr marL="1143000" marR="0" lvl="2" indent="-228600" algn="l" rtl="0">
              <a:lnSpc>
                <a:spcPct val="80000"/>
              </a:lnSpc>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Simon’s Ant: Complex behavior may arise from a simple program in a complex environment</a:t>
            </a:r>
            <a:endParaRPr/>
          </a:p>
          <a:p>
            <a:pPr marL="1143000" marR="0" lvl="2" indent="-228600" algn="l" rtl="0">
              <a:lnSpc>
                <a:spcPct val="80000"/>
              </a:lnSpc>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Rationality defined, at least in part, in terms of agent’s environment</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PEAS description of the </a:t>
            </a:r>
            <a:r>
              <a:rPr lang="en-US" sz="2800" b="1" i="1" u="none" strike="noStrike" cap="none">
                <a:solidFill>
                  <a:srgbClr val="3D3D3D"/>
                </a:solidFill>
                <a:latin typeface="Arial"/>
                <a:ea typeface="Arial"/>
                <a:cs typeface="Arial"/>
                <a:sym typeface="Arial"/>
              </a:rPr>
              <a:t>task environment:</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P</a:t>
            </a:r>
            <a:r>
              <a:rPr lang="en-US" sz="2400" b="0" i="0" u="none" strike="noStrike" cap="none">
                <a:solidFill>
                  <a:schemeClr val="dk1"/>
                </a:solidFill>
                <a:latin typeface="Arial"/>
                <a:ea typeface="Arial"/>
                <a:cs typeface="Arial"/>
                <a:sym typeface="Arial"/>
              </a:rPr>
              <a:t>erformance: Measure for success/progress/quality</a:t>
            </a:r>
            <a:endParaRPr/>
          </a:p>
          <a:p>
            <a:pPr marL="457200" marR="0" lvl="1" indent="-190500" algn="l" rtl="0">
              <a:lnSpc>
                <a:spcPct val="8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E</a:t>
            </a:r>
            <a:r>
              <a:rPr lang="en-US" sz="2400" b="0" i="0" u="none" strike="noStrike" cap="none">
                <a:solidFill>
                  <a:schemeClr val="dk1"/>
                </a:solidFill>
                <a:latin typeface="Arial"/>
                <a:ea typeface="Arial"/>
                <a:cs typeface="Arial"/>
                <a:sym typeface="Arial"/>
              </a:rPr>
              <a:t>nvironment: The world in which the agent operates</a:t>
            </a:r>
            <a:endParaRPr sz="2400" b="0" i="1" u="none" strike="noStrike" cap="none">
              <a:solidFill>
                <a:schemeClr val="dk1"/>
              </a:solidFill>
              <a:latin typeface="Arial"/>
              <a:ea typeface="Arial"/>
              <a:cs typeface="Arial"/>
              <a:sym typeface="Arial"/>
            </a:endParaRPr>
          </a:p>
          <a:p>
            <a:pPr marL="457200" marR="0" lvl="1" indent="-190500" algn="l" rtl="0">
              <a:lnSpc>
                <a:spcPct val="8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A</a:t>
            </a:r>
            <a:r>
              <a:rPr lang="en-US" sz="2400" b="0" i="0" u="none" strike="noStrike" cap="none">
                <a:solidFill>
                  <a:schemeClr val="dk1"/>
                </a:solidFill>
                <a:latin typeface="Arial"/>
                <a:ea typeface="Arial"/>
                <a:cs typeface="Arial"/>
                <a:sym typeface="Arial"/>
              </a:rPr>
              <a:t>ctuators: How the agent affects the environment</a:t>
            </a:r>
            <a:endParaRPr/>
          </a:p>
          <a:p>
            <a:pPr marL="457200" marR="0" lvl="1" indent="-190500" algn="l" rtl="0">
              <a:lnSpc>
                <a:spcPct val="8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S</a:t>
            </a:r>
            <a:r>
              <a:rPr lang="en-US" sz="2400" b="0" i="0" u="none" strike="noStrike" cap="none">
                <a:solidFill>
                  <a:schemeClr val="dk1"/>
                </a:solidFill>
                <a:latin typeface="Arial"/>
                <a:ea typeface="Arial"/>
                <a:cs typeface="Arial"/>
                <a:sym typeface="Arial"/>
              </a:rPr>
              <a:t>ensors: How the agent perceives the environment</a:t>
            </a:r>
            <a:endParaRPr/>
          </a:p>
        </p:txBody>
      </p:sp>
      <p:sp>
        <p:nvSpPr>
          <p:cNvPr id="458" name="Google Shape;458;p5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34</a:t>
            </a:fld>
            <a:endParaRPr sz="2400" b="1">
              <a:solidFill>
                <a:schemeClr val="dk2"/>
              </a:solidFill>
              <a:latin typeface="Arial"/>
              <a:ea typeface="Arial"/>
              <a:cs typeface="Arial"/>
              <a:sym typeface="Arial"/>
            </a:endParaRPr>
          </a:p>
        </p:txBody>
      </p:sp>
      <p:pic>
        <p:nvPicPr>
          <p:cNvPr id="459" name="Google Shape;459;p53"/>
          <p:cNvPicPr preferRelativeResize="0"/>
          <p:nvPr/>
        </p:nvPicPr>
        <p:blipFill rotWithShape="1">
          <a:blip r:embed="rId3">
            <a:alphaModFix/>
          </a:blip>
          <a:srcRect/>
          <a:stretch/>
        </p:blipFill>
        <p:spPr>
          <a:xfrm>
            <a:off x="6172200" y="0"/>
            <a:ext cx="2971800" cy="1504950"/>
          </a:xfrm>
          <a:prstGeom prst="rect">
            <a:avLst/>
          </a:prstGeom>
          <a:noFill/>
          <a:ln>
            <a:noFill/>
          </a:ln>
          <a:effectLst>
            <a:outerShdw blurRad="63500" dist="38099" dir="2700000" algn="ctr" rotWithShape="0">
              <a:schemeClr val="lt2">
                <a:alpha val="74901"/>
              </a:scheme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54" descr="yellow_austin_dwntwn_small"/>
          <p:cNvPicPr preferRelativeResize="0"/>
          <p:nvPr/>
        </p:nvPicPr>
        <p:blipFill rotWithShape="1">
          <a:blip r:embed="rId3">
            <a:alphaModFix/>
          </a:blip>
          <a:srcRect/>
          <a:stretch/>
        </p:blipFill>
        <p:spPr>
          <a:xfrm>
            <a:off x="6635750" y="0"/>
            <a:ext cx="2508250" cy="1331913"/>
          </a:xfrm>
          <a:prstGeom prst="rect">
            <a:avLst/>
          </a:prstGeom>
          <a:noFill/>
          <a:ln>
            <a:noFill/>
          </a:ln>
        </p:spPr>
      </p:pic>
      <p:sp>
        <p:nvSpPr>
          <p:cNvPr id="466" name="Google Shape;466;p54"/>
          <p:cNvSpPr txBox="1">
            <a:spLocks noGrp="1"/>
          </p:cNvSpPr>
          <p:nvPr>
            <p:ph type="title"/>
          </p:nvPr>
        </p:nvSpPr>
        <p:spPr>
          <a:xfrm>
            <a:off x="213641" y="178111"/>
            <a:ext cx="6437281" cy="1295458"/>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Example:</a:t>
            </a:r>
            <a:br>
              <a:rPr lang="en-US" sz="3600" b="0" i="0" u="none" strike="noStrike" cap="none">
                <a:solidFill>
                  <a:schemeClr val="dk2"/>
                </a:solidFill>
                <a:latin typeface="Arial Black"/>
                <a:ea typeface="Arial Black"/>
                <a:cs typeface="Arial Black"/>
                <a:sym typeface="Arial Black"/>
              </a:rPr>
            </a:br>
            <a:r>
              <a:rPr lang="en-US" sz="3600" b="0" i="0" u="none" strike="noStrike" cap="none">
                <a:solidFill>
                  <a:schemeClr val="dk2"/>
                </a:solidFill>
                <a:latin typeface="Arial Black"/>
                <a:ea typeface="Arial Black"/>
                <a:cs typeface="Arial Black"/>
                <a:sym typeface="Arial Black"/>
              </a:rPr>
              <a:t>Automated Taxi</a:t>
            </a:r>
            <a:endParaRPr/>
          </a:p>
        </p:txBody>
      </p:sp>
      <p:sp>
        <p:nvSpPr>
          <p:cNvPr id="467" name="Google Shape;467;p54"/>
          <p:cNvSpPr txBox="1">
            <a:spLocks noGrp="1"/>
          </p:cNvSpPr>
          <p:nvPr>
            <p:ph type="body" idx="1"/>
          </p:nvPr>
        </p:nvSpPr>
        <p:spPr>
          <a:xfrm>
            <a:off x="685800" y="1536975"/>
            <a:ext cx="7772400" cy="4495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Performance </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Safety, destination, profits, legality, comfort, …</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Environment</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Streets/freeways, other traffic, pedestrians, weather, …</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Actuators</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Steering, accelerating, braking, horn, speaker/display,…</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Sensors</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Video, sonar, speedometer, engine sensors, keyboard, GPS, laser rangefinder, audio…</a:t>
            </a:r>
            <a:endParaRPr sz="2400" b="0" i="0" u="none" strike="noStrike" cap="none">
              <a:solidFill>
                <a:schemeClr val="dk1"/>
              </a:solidFill>
              <a:latin typeface="Arial"/>
              <a:ea typeface="Arial"/>
              <a:cs typeface="Arial"/>
              <a:sym typeface="Arial"/>
            </a:endParaRPr>
          </a:p>
        </p:txBody>
      </p:sp>
      <p:sp>
        <p:nvSpPr>
          <p:cNvPr id="468" name="Google Shape;468;p5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35</a:t>
            </a:fld>
            <a:endParaRPr sz="2400" b="1">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a:spLocks noGrp="1"/>
          </p:cNvSpPr>
          <p:nvPr>
            <p:ph type="title"/>
          </p:nvPr>
        </p:nvSpPr>
        <p:spPr>
          <a:xfrm>
            <a:off x="666985" y="261526"/>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The Agent-Environment Boundary</a:t>
            </a:r>
            <a:endParaRPr/>
          </a:p>
        </p:txBody>
      </p:sp>
      <p:sp>
        <p:nvSpPr>
          <p:cNvPr id="475" name="Google Shape;475;p55"/>
          <p:cNvSpPr txBox="1">
            <a:spLocks noGrp="1"/>
          </p:cNvSpPr>
          <p:nvPr>
            <p:ph type="body" idx="1"/>
          </p:nvPr>
        </p:nvSpPr>
        <p:spPr>
          <a:xfrm>
            <a:off x="212131" y="1306078"/>
            <a:ext cx="4731900" cy="46002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Where draw boundary?</a:t>
            </a:r>
            <a:endParaRPr/>
          </a:p>
          <a:p>
            <a:pPr marL="457200" marR="0" lvl="1" indent="-190500" algn="l" rtl="0">
              <a:lnSpc>
                <a:spcPct val="80000"/>
              </a:lnSpc>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Does agent include just agent program</a:t>
            </a:r>
            <a:endParaRPr/>
          </a:p>
          <a:p>
            <a:pPr marL="457200" marR="0" lvl="1" indent="-190500" algn="l" rtl="0">
              <a:lnSpc>
                <a:spcPct val="80000"/>
              </a:lnSpc>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Or does it also include:</a:t>
            </a:r>
            <a:endParaRPr/>
          </a:p>
          <a:p>
            <a:pPr marL="1143000" marR="0" lvl="2" indent="-228600" algn="l" rtl="0">
              <a:lnSpc>
                <a:spcPct val="80000"/>
              </a:lnSpc>
              <a:spcBef>
                <a:spcPts val="360"/>
              </a:spcBef>
              <a:spcAft>
                <a:spcPts val="0"/>
              </a:spcAft>
              <a:buClr>
                <a:schemeClr val="dk2"/>
              </a:buClr>
              <a:buSzPts val="1800"/>
              <a:buFont typeface="Arial"/>
              <a:buChar char="•"/>
            </a:pPr>
            <a:r>
              <a:rPr lang="en-US" sz="1800" b="0" i="0" u="none" strike="noStrike" cap="none">
                <a:solidFill>
                  <a:schemeClr val="dk1"/>
                </a:solidFill>
                <a:latin typeface="Arial"/>
                <a:ea typeface="Arial"/>
                <a:cs typeface="Arial"/>
                <a:sym typeface="Arial"/>
              </a:rPr>
              <a:t>Goals (performance measure)</a:t>
            </a:r>
            <a:endParaRPr/>
          </a:p>
          <a:p>
            <a:pPr marL="1143000" marR="0" lvl="2" indent="-228600" algn="l" rtl="0">
              <a:lnSpc>
                <a:spcPct val="80000"/>
              </a:lnSpc>
              <a:spcBef>
                <a:spcPts val="360"/>
              </a:spcBef>
              <a:spcAft>
                <a:spcPts val="0"/>
              </a:spcAft>
              <a:buClr>
                <a:schemeClr val="dk2"/>
              </a:buClr>
              <a:buSzPts val="1800"/>
              <a:buFont typeface="Arial"/>
              <a:buChar char="•"/>
            </a:pPr>
            <a:r>
              <a:rPr lang="en-US" sz="1800" b="0" i="0" u="none" strike="noStrike" cap="none">
                <a:solidFill>
                  <a:schemeClr val="dk1"/>
                </a:solidFill>
                <a:latin typeface="Arial"/>
                <a:ea typeface="Arial"/>
                <a:cs typeface="Arial"/>
                <a:sym typeface="Arial"/>
              </a:rPr>
              <a:t>Body (sensors/actuators)</a:t>
            </a:r>
            <a:endParaRPr/>
          </a:p>
          <a:p>
            <a:pPr marL="1600200" marR="0" lvl="3" indent="-228600" algn="l" rtl="0">
              <a:lnSpc>
                <a:spcPct val="80000"/>
              </a:lnSpc>
              <a:spcBef>
                <a:spcPts val="320"/>
              </a:spcBef>
              <a:spcAft>
                <a:spcPts val="0"/>
              </a:spcAft>
              <a:buClr>
                <a:schemeClr val="dk2"/>
              </a:buClr>
              <a:buSzPts val="1600"/>
              <a:buFont typeface="Arial"/>
              <a:buChar char="•"/>
            </a:pPr>
            <a:r>
              <a:rPr lang="en-US" sz="1600" b="0" i="0" u="none" strike="noStrike" cap="none">
                <a:solidFill>
                  <a:schemeClr val="dk1"/>
                </a:solidFill>
                <a:latin typeface="Arial"/>
                <a:ea typeface="Arial"/>
                <a:cs typeface="Arial"/>
                <a:sym typeface="Arial"/>
              </a:rPr>
              <a:t>Steering wheel is part of environment, but are arms that grasp them?</a:t>
            </a:r>
            <a:endParaRPr/>
          </a:p>
          <a:p>
            <a:pPr marL="0" marR="0" lvl="0" indent="0" algn="l" rtl="0">
              <a:lnSpc>
                <a:spcPct val="80000"/>
              </a:lnSpc>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A matter of how define analyze and discuss, but not a scientific question</a:t>
            </a:r>
            <a:endParaRPr/>
          </a:p>
          <a:p>
            <a:pPr marL="457200" marR="0" lvl="1" indent="-190500" algn="l" rtl="0">
              <a:lnSpc>
                <a:spcPct val="80000"/>
              </a:lnSpc>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Will generally use broader sense, with agent itself assumed to have goals and body, but textbook varies on this</a:t>
            </a:r>
            <a:endParaRPr sz="2000" b="0" i="0" u="none" strike="noStrike" cap="none">
              <a:solidFill>
                <a:schemeClr val="dk1"/>
              </a:solidFill>
              <a:latin typeface="Arial"/>
              <a:ea typeface="Arial"/>
              <a:cs typeface="Arial"/>
              <a:sym typeface="Arial"/>
            </a:endParaRPr>
          </a:p>
          <a:p>
            <a:pPr marL="457200" marR="0" lvl="1" indent="-63500" algn="l" rtl="0">
              <a:lnSpc>
                <a:spcPct val="80000"/>
              </a:lnSpc>
              <a:spcBef>
                <a:spcPts val="400"/>
              </a:spcBef>
              <a:spcAft>
                <a:spcPts val="0"/>
              </a:spcAft>
              <a:buClr>
                <a:schemeClr val="dk2"/>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6" name="Google Shape;476;p5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36</a:t>
            </a:fld>
            <a:endParaRPr sz="2400" b="1">
              <a:solidFill>
                <a:schemeClr val="dk2"/>
              </a:solidFill>
              <a:latin typeface="Arial"/>
              <a:ea typeface="Arial"/>
              <a:cs typeface="Arial"/>
              <a:sym typeface="Arial"/>
            </a:endParaRPr>
          </a:p>
        </p:txBody>
      </p:sp>
      <p:pic>
        <p:nvPicPr>
          <p:cNvPr id="477" name="Google Shape;477;p55"/>
          <p:cNvPicPr preferRelativeResize="0"/>
          <p:nvPr/>
        </p:nvPicPr>
        <p:blipFill rotWithShape="1">
          <a:blip r:embed="rId3">
            <a:alphaModFix/>
          </a:blip>
          <a:srcRect/>
          <a:stretch/>
        </p:blipFill>
        <p:spPr>
          <a:xfrm>
            <a:off x="5029200" y="1981200"/>
            <a:ext cx="3962400" cy="2003425"/>
          </a:xfrm>
          <a:prstGeom prst="rect">
            <a:avLst/>
          </a:prstGeom>
          <a:noFill/>
          <a:ln>
            <a:noFill/>
          </a:ln>
        </p:spPr>
      </p:pic>
      <p:grpSp>
        <p:nvGrpSpPr>
          <p:cNvPr id="478" name="Google Shape;478;p55"/>
          <p:cNvGrpSpPr/>
          <p:nvPr/>
        </p:nvGrpSpPr>
        <p:grpSpPr>
          <a:xfrm>
            <a:off x="5410200" y="4191000"/>
            <a:ext cx="3581400" cy="2209800"/>
            <a:chOff x="1296" y="1920"/>
            <a:chExt cx="2256" cy="1392"/>
          </a:xfrm>
        </p:grpSpPr>
        <p:sp>
          <p:nvSpPr>
            <p:cNvPr id="479" name="Google Shape;479;p55"/>
            <p:cNvSpPr/>
            <p:nvPr/>
          </p:nvSpPr>
          <p:spPr>
            <a:xfrm>
              <a:off x="1296" y="1920"/>
              <a:ext cx="1680" cy="1392"/>
            </a:xfrm>
            <a:prstGeom prst="rect">
              <a:avLst/>
            </a:prstGeom>
            <a:solidFill>
              <a:schemeClr val="accent2"/>
            </a:solidFill>
            <a:ln w="9525" cap="flat" cmpd="sng">
              <a:solidFill>
                <a:schemeClr val="dk1"/>
              </a:solidFill>
              <a:prstDash val="solid"/>
              <a:miter lim="8000"/>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80" name="Google Shape;480;p55"/>
            <p:cNvSpPr/>
            <p:nvPr/>
          </p:nvSpPr>
          <p:spPr>
            <a:xfrm>
              <a:off x="1392" y="2736"/>
              <a:ext cx="864" cy="336"/>
            </a:xfrm>
            <a:prstGeom prst="roundRect">
              <a:avLst>
                <a:gd name="adj" fmla="val 16667"/>
              </a:avLst>
            </a:prstGeom>
            <a:solidFill>
              <a:schemeClr val="folHlink"/>
            </a:solidFill>
            <a:ln w="9525" cap="flat" cmpd="sng">
              <a:solidFill>
                <a:srgbClr val="FFFFFF"/>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a:ea typeface="Arial"/>
                  <a:cs typeface="Arial"/>
                  <a:sym typeface="Arial"/>
                </a:rPr>
                <a:t>Goals</a:t>
              </a:r>
              <a:endParaRPr/>
            </a:p>
          </p:txBody>
        </p:sp>
        <p:sp>
          <p:nvSpPr>
            <p:cNvPr id="481" name="Google Shape;481;p55"/>
            <p:cNvSpPr/>
            <p:nvPr/>
          </p:nvSpPr>
          <p:spPr>
            <a:xfrm>
              <a:off x="1296" y="2064"/>
              <a:ext cx="1200" cy="300"/>
            </a:xfrm>
            <a:prstGeom prst="roundRect">
              <a:avLst>
                <a:gd name="adj" fmla="val 16667"/>
              </a:avLst>
            </a:prstGeom>
            <a:solidFill>
              <a:schemeClr val="hlink"/>
            </a:solidFill>
            <a:ln w="9525" cap="flat" cmpd="sng">
              <a:solidFill>
                <a:srgbClr val="FFFFFF"/>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FFFFFF"/>
                  </a:solidFill>
                  <a:latin typeface="Arial"/>
                  <a:ea typeface="Arial"/>
                  <a:cs typeface="Arial"/>
                  <a:sym typeface="Arial"/>
                </a:rPr>
                <a:t>Knowledge</a:t>
              </a:r>
              <a:endParaRPr/>
            </a:p>
          </p:txBody>
        </p:sp>
        <p:cxnSp>
          <p:nvCxnSpPr>
            <p:cNvPr id="482" name="Google Shape;482;p55"/>
            <p:cNvCxnSpPr>
              <a:stCxn id="480" idx="3"/>
              <a:endCxn id="483" idx="2"/>
            </p:cNvCxnSpPr>
            <p:nvPr/>
          </p:nvCxnSpPr>
          <p:spPr>
            <a:xfrm rot="10800000" flipH="1">
              <a:off x="2256" y="2604"/>
              <a:ext cx="300" cy="300"/>
            </a:xfrm>
            <a:prstGeom prst="straightConnector1">
              <a:avLst/>
            </a:prstGeom>
            <a:noFill/>
            <a:ln w="28575" cap="flat" cmpd="sng">
              <a:solidFill>
                <a:srgbClr val="FFFFFF"/>
              </a:solidFill>
              <a:prstDash val="solid"/>
              <a:round/>
              <a:headEnd type="none" w="sm" len="sm"/>
              <a:tailEnd type="triangle" w="med" len="med"/>
            </a:ln>
            <a:effectLst>
              <a:outerShdw blurRad="63500" dist="38099" dir="2700000" algn="ctr" rotWithShape="0">
                <a:srgbClr val="000000">
                  <a:alpha val="74901"/>
                </a:srgbClr>
              </a:outerShdw>
            </a:effectLst>
          </p:spPr>
        </p:cxnSp>
        <p:sp>
          <p:nvSpPr>
            <p:cNvPr id="483" name="Google Shape;483;p55"/>
            <p:cNvSpPr/>
            <p:nvPr/>
          </p:nvSpPr>
          <p:spPr>
            <a:xfrm>
              <a:off x="2592" y="2304"/>
              <a:ext cx="144" cy="624"/>
            </a:xfrm>
            <a:prstGeom prst="ellipse">
              <a:avLst/>
            </a:prstGeom>
            <a:solidFill>
              <a:schemeClr val="accent1"/>
            </a:solidFill>
            <a:ln w="9525" cap="flat" cmpd="sng">
              <a:solidFill>
                <a:schemeClr val="dk1"/>
              </a:solidFill>
              <a:prstDash val="solid"/>
              <a:round/>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cxnSp>
          <p:nvCxnSpPr>
            <p:cNvPr id="484" name="Google Shape;484;p55"/>
            <p:cNvCxnSpPr/>
            <p:nvPr/>
          </p:nvCxnSpPr>
          <p:spPr>
            <a:xfrm>
              <a:off x="2294" y="2349"/>
              <a:ext cx="300" cy="300"/>
            </a:xfrm>
            <a:prstGeom prst="straightConnector1">
              <a:avLst/>
            </a:prstGeom>
            <a:noFill/>
            <a:ln w="28575" cap="flat" cmpd="sng">
              <a:solidFill>
                <a:srgbClr val="FFFFFF"/>
              </a:solidFill>
              <a:prstDash val="solid"/>
              <a:round/>
              <a:headEnd type="none" w="sm" len="sm"/>
              <a:tailEnd type="triangle" w="med" len="med"/>
            </a:ln>
            <a:effectLst>
              <a:outerShdw blurRad="63500" dist="38099" dir="2700000" algn="ctr" rotWithShape="0">
                <a:srgbClr val="000000">
                  <a:alpha val="74901"/>
                </a:srgbClr>
              </a:outerShdw>
            </a:effectLst>
          </p:spPr>
        </p:cxnSp>
        <p:cxnSp>
          <p:nvCxnSpPr>
            <p:cNvPr id="485" name="Google Shape;485;p55"/>
            <p:cNvCxnSpPr>
              <a:stCxn id="483" idx="6"/>
              <a:endCxn id="479" idx="3"/>
            </p:cNvCxnSpPr>
            <p:nvPr/>
          </p:nvCxnSpPr>
          <p:spPr>
            <a:xfrm>
              <a:off x="2736" y="2616"/>
              <a:ext cx="300" cy="0"/>
            </a:xfrm>
            <a:prstGeom prst="straightConnector1">
              <a:avLst/>
            </a:prstGeom>
            <a:noFill/>
            <a:ln w="28575" cap="flat" cmpd="sng">
              <a:solidFill>
                <a:schemeClr val="dk1"/>
              </a:solidFill>
              <a:prstDash val="solid"/>
              <a:round/>
              <a:headEnd type="none" w="sm" len="sm"/>
              <a:tailEnd type="triangle" w="med" len="med"/>
            </a:ln>
            <a:effectLst>
              <a:outerShdw blurRad="63500" dist="38099" dir="2700000" algn="ctr" rotWithShape="0">
                <a:srgbClr val="000000">
                  <a:alpha val="74901"/>
                </a:srgbClr>
              </a:outerShdw>
            </a:effectLst>
          </p:spPr>
        </p:cxnSp>
        <p:sp>
          <p:nvSpPr>
            <p:cNvPr id="486" name="Google Shape;486;p55"/>
            <p:cNvSpPr/>
            <p:nvPr/>
          </p:nvSpPr>
          <p:spPr>
            <a:xfrm rot="5400000">
              <a:off x="2976" y="2112"/>
              <a:ext cx="240" cy="240"/>
            </a:xfrm>
            <a:custGeom>
              <a:avLst/>
              <a:gdLst/>
              <a:ahLst/>
              <a:cxnLst/>
              <a:rect l="l" t="t" r="r" b="b"/>
              <a:pathLst>
                <a:path w="120000" h="120000" extrusionOk="0">
                  <a:moveTo>
                    <a:pt x="0" y="0"/>
                  </a:moveTo>
                  <a:lnTo>
                    <a:pt x="49494" y="120000"/>
                  </a:lnTo>
                  <a:lnTo>
                    <a:pt x="70505" y="120000"/>
                  </a:lnTo>
                  <a:lnTo>
                    <a:pt x="120000" y="0"/>
                  </a:lnTo>
                  <a:close/>
                </a:path>
              </a:pathLst>
            </a:custGeom>
            <a:solidFill>
              <a:schemeClr val="lt2"/>
            </a:solidFill>
            <a:ln w="9525" cap="flat" cmpd="sng">
              <a:solidFill>
                <a:schemeClr val="dk1"/>
              </a:solidFill>
              <a:prstDash val="solid"/>
              <a:miter lim="8000"/>
              <a:headEnd type="none" w="sm" len="sm"/>
              <a:tailEnd type="none" w="sm" len="sm"/>
            </a:ln>
            <a:effectLst>
              <a:outerShdw blurRad="63500" dist="38099" dir="2700000" algn="ctr" rotWithShape="0">
                <a:srgbClr val="000000">
                  <a:alpha val="7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87" name="Google Shape;487;p55"/>
            <p:cNvSpPr/>
            <p:nvPr/>
          </p:nvSpPr>
          <p:spPr>
            <a:xfrm>
              <a:off x="3168" y="2112"/>
              <a:ext cx="48" cy="240"/>
            </a:xfrm>
            <a:custGeom>
              <a:avLst/>
              <a:gdLst/>
              <a:ahLst/>
              <a:cxnLst/>
              <a:rect l="l" t="t" r="r" b="b"/>
              <a:pathLst>
                <a:path w="120000" h="120000" extrusionOk="0">
                  <a:moveTo>
                    <a:pt x="120000" y="0"/>
                  </a:moveTo>
                  <a:cubicBezTo>
                    <a:pt x="60000" y="26000"/>
                    <a:pt x="0" y="52000"/>
                    <a:pt x="0" y="72000"/>
                  </a:cubicBezTo>
                  <a:cubicBezTo>
                    <a:pt x="0" y="92000"/>
                    <a:pt x="60000" y="106000"/>
                    <a:pt x="120000" y="120000"/>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cxnSp>
          <p:nvCxnSpPr>
            <p:cNvPr id="488" name="Google Shape;488;p55"/>
            <p:cNvCxnSpPr>
              <a:stCxn id="486" idx="1"/>
              <a:endCxn id="481" idx="3"/>
            </p:cNvCxnSpPr>
            <p:nvPr/>
          </p:nvCxnSpPr>
          <p:spPr>
            <a:xfrm rot="10800000">
              <a:off x="2496" y="2214"/>
              <a:ext cx="600" cy="0"/>
            </a:xfrm>
            <a:prstGeom prst="straightConnector1">
              <a:avLst/>
            </a:prstGeom>
            <a:noFill/>
            <a:ln w="28575" cap="flat" cmpd="sng">
              <a:solidFill>
                <a:schemeClr val="lt2"/>
              </a:solidFill>
              <a:prstDash val="solid"/>
              <a:round/>
              <a:headEnd type="none" w="sm" len="sm"/>
              <a:tailEnd type="triangle" w="med" len="med"/>
            </a:ln>
            <a:effectLst>
              <a:outerShdw blurRad="63500" dist="38099" dir="2700000" algn="ctr" rotWithShape="0">
                <a:srgbClr val="000000">
                  <a:alpha val="74901"/>
                </a:srgbClr>
              </a:outerShdw>
            </a:effectLst>
          </p:spPr>
        </p:cxnSp>
        <p:cxnSp>
          <p:nvCxnSpPr>
            <p:cNvPr id="489" name="Google Shape;489;p55"/>
            <p:cNvCxnSpPr/>
            <p:nvPr/>
          </p:nvCxnSpPr>
          <p:spPr>
            <a:xfrm>
              <a:off x="2976" y="2640"/>
              <a:ext cx="240" cy="144"/>
            </a:xfrm>
            <a:prstGeom prst="straightConnector1">
              <a:avLst/>
            </a:prstGeom>
            <a:noFill/>
            <a:ln w="57150" cap="flat" cmpd="sng">
              <a:solidFill>
                <a:schemeClr val="dk1"/>
              </a:solidFill>
              <a:prstDash val="solid"/>
              <a:round/>
              <a:headEnd type="none" w="sm" len="sm"/>
              <a:tailEnd type="none" w="sm" len="sm"/>
            </a:ln>
          </p:spPr>
        </p:cxnSp>
        <p:cxnSp>
          <p:nvCxnSpPr>
            <p:cNvPr id="490" name="Google Shape;490;p55"/>
            <p:cNvCxnSpPr/>
            <p:nvPr/>
          </p:nvCxnSpPr>
          <p:spPr>
            <a:xfrm rot="10800000" flipH="1">
              <a:off x="3216" y="2640"/>
              <a:ext cx="144" cy="144"/>
            </a:xfrm>
            <a:prstGeom prst="straightConnector1">
              <a:avLst/>
            </a:prstGeom>
            <a:noFill/>
            <a:ln w="57150" cap="flat" cmpd="sng">
              <a:solidFill>
                <a:schemeClr val="dk1"/>
              </a:solidFill>
              <a:prstDash val="solid"/>
              <a:round/>
              <a:headEnd type="none" w="sm" len="sm"/>
              <a:tailEnd type="none" w="sm" len="sm"/>
            </a:ln>
          </p:spPr>
        </p:cxnSp>
        <p:cxnSp>
          <p:nvCxnSpPr>
            <p:cNvPr id="491" name="Google Shape;491;p55"/>
            <p:cNvCxnSpPr/>
            <p:nvPr/>
          </p:nvCxnSpPr>
          <p:spPr>
            <a:xfrm rot="10800000">
              <a:off x="3360" y="2496"/>
              <a:ext cx="0" cy="144"/>
            </a:xfrm>
            <a:prstGeom prst="straightConnector1">
              <a:avLst/>
            </a:prstGeom>
            <a:noFill/>
            <a:ln w="57150" cap="flat" cmpd="sng">
              <a:solidFill>
                <a:schemeClr val="dk1"/>
              </a:solidFill>
              <a:prstDash val="solid"/>
              <a:round/>
              <a:headEnd type="none" w="sm" len="sm"/>
              <a:tailEnd type="none" w="sm" len="sm"/>
            </a:ln>
          </p:spPr>
        </p:cxnSp>
        <p:cxnSp>
          <p:nvCxnSpPr>
            <p:cNvPr id="492" name="Google Shape;492;p55"/>
            <p:cNvCxnSpPr/>
            <p:nvPr/>
          </p:nvCxnSpPr>
          <p:spPr>
            <a:xfrm rot="10800000" flipH="1">
              <a:off x="3360" y="2448"/>
              <a:ext cx="96" cy="48"/>
            </a:xfrm>
            <a:prstGeom prst="straightConnector1">
              <a:avLst/>
            </a:prstGeom>
            <a:noFill/>
            <a:ln w="57150" cap="flat" cmpd="sng">
              <a:solidFill>
                <a:schemeClr val="dk1"/>
              </a:solidFill>
              <a:prstDash val="solid"/>
              <a:round/>
              <a:headEnd type="none" w="sm" len="sm"/>
              <a:tailEnd type="none" w="sm" len="sm"/>
            </a:ln>
          </p:spPr>
        </p:cxnSp>
        <p:cxnSp>
          <p:nvCxnSpPr>
            <p:cNvPr id="493" name="Google Shape;493;p55"/>
            <p:cNvCxnSpPr/>
            <p:nvPr/>
          </p:nvCxnSpPr>
          <p:spPr>
            <a:xfrm>
              <a:off x="3360" y="2640"/>
              <a:ext cx="144" cy="0"/>
            </a:xfrm>
            <a:prstGeom prst="straightConnector1">
              <a:avLst/>
            </a:prstGeom>
            <a:noFill/>
            <a:ln w="57150" cap="flat" cmpd="sng">
              <a:solidFill>
                <a:schemeClr val="dk1"/>
              </a:solidFill>
              <a:prstDash val="solid"/>
              <a:round/>
              <a:headEnd type="none" w="sm" len="sm"/>
              <a:tailEnd type="none" w="sm" len="sm"/>
            </a:ln>
          </p:spPr>
        </p:cxnSp>
        <p:cxnSp>
          <p:nvCxnSpPr>
            <p:cNvPr id="494" name="Google Shape;494;p55"/>
            <p:cNvCxnSpPr/>
            <p:nvPr/>
          </p:nvCxnSpPr>
          <p:spPr>
            <a:xfrm rot="10800000" flipH="1">
              <a:off x="3504" y="2544"/>
              <a:ext cx="48" cy="96"/>
            </a:xfrm>
            <a:prstGeom prst="straightConnector1">
              <a:avLst/>
            </a:prstGeom>
            <a:noFill/>
            <a:ln w="57150" cap="flat" cmpd="sng">
              <a:solidFill>
                <a:schemeClr val="dk1"/>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6"/>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01" name="Google Shape;501;p56"/>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However you define </a:t>
            </a:r>
            <a:r>
              <a:rPr lang="en-US" sz="2400" b="1" i="1" u="none" strike="noStrike" cap="none">
                <a:solidFill>
                  <a:schemeClr val="dk1"/>
                </a:solidFill>
                <a:latin typeface="Arial"/>
                <a:ea typeface="Arial"/>
                <a:cs typeface="Arial"/>
                <a:sym typeface="Arial"/>
              </a:rPr>
              <a:t>environment</a:t>
            </a:r>
            <a:r>
              <a:rPr lang="en-US" sz="2400" b="1" i="0" u="none" strike="noStrike" cap="none">
                <a:solidFill>
                  <a:schemeClr val="dk1"/>
                </a:solidFill>
                <a:latin typeface="Arial"/>
                <a:ea typeface="Arial"/>
                <a:cs typeface="Arial"/>
                <a:sym typeface="Arial"/>
              </a:rPr>
              <a:t>, its nature can dramatically impact the complexity of the required agent program as well as the difficulty of achieving goals in it</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Next few slides look at some key attributes of environments</a:t>
            </a:r>
            <a:endParaRPr/>
          </a:p>
        </p:txBody>
      </p:sp>
      <p:sp>
        <p:nvSpPr>
          <p:cNvPr id="502" name="Google Shape;502;p5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37</a:t>
            </a:fld>
            <a:endParaRPr sz="2400" b="1">
              <a:solidFill>
                <a:schemeClr val="dk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7"/>
          <p:cNvSpPr txBox="1">
            <a:spLocks noGrp="1"/>
          </p:cNvSpPr>
          <p:nvPr>
            <p:ph type="title"/>
          </p:nvPr>
        </p:nvSpPr>
        <p:spPr>
          <a:xfrm>
            <a:off x="1175564" y="533400"/>
            <a:ext cx="5867400" cy="1219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09" name="Google Shape;509;p5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38</a:t>
            </a:fld>
            <a:endParaRPr sz="2400" b="1">
              <a:solidFill>
                <a:schemeClr val="dk2"/>
              </a:solidFill>
              <a:latin typeface="Arial"/>
              <a:ea typeface="Arial"/>
              <a:cs typeface="Arial"/>
              <a:sym typeface="Arial"/>
            </a:endParaRPr>
          </a:p>
        </p:txBody>
      </p:sp>
      <p:graphicFrame>
        <p:nvGraphicFramePr>
          <p:cNvPr id="510" name="Google Shape;510;p57"/>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511" name="Google Shape;511;p57"/>
          <p:cNvPicPr preferRelativeResize="0"/>
          <p:nvPr/>
        </p:nvPicPr>
        <p:blipFill rotWithShape="1">
          <a:blip r:embed="rId3">
            <a:alphaModFix/>
          </a:blip>
          <a:srcRect/>
          <a:stretch/>
        </p:blipFill>
        <p:spPr>
          <a:xfrm>
            <a:off x="6554456" y="867110"/>
            <a:ext cx="2273300" cy="2273300"/>
          </a:xfrm>
          <a:prstGeom prst="rect">
            <a:avLst/>
          </a:prstGeom>
          <a:noFill/>
          <a:ln>
            <a:noFill/>
          </a:ln>
        </p:spPr>
      </p:pic>
      <p:sp>
        <p:nvSpPr>
          <p:cNvPr id="512" name="Google Shape;512;p57"/>
          <p:cNvSpPr txBox="1"/>
          <p:nvPr/>
        </p:nvSpPr>
        <p:spPr>
          <a:xfrm>
            <a:off x="6362417" y="469395"/>
            <a:ext cx="260212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07DA"/>
                </a:solidFill>
                <a:latin typeface="Arial"/>
                <a:ea typeface="Arial"/>
                <a:cs typeface="Arial"/>
                <a:sym typeface="Arial"/>
              </a:rPr>
              <a:t>Part-Picking Robot</a:t>
            </a:r>
            <a:endParaRPr/>
          </a:p>
        </p:txBody>
      </p:sp>
      <p:pic>
        <p:nvPicPr>
          <p:cNvPr id="513" name="Google Shape;513;p57"/>
          <p:cNvPicPr preferRelativeResize="0"/>
          <p:nvPr/>
        </p:nvPicPr>
        <p:blipFill rotWithShape="1">
          <a:blip r:embed="rId4">
            <a:alphaModFix/>
          </a:blip>
          <a:srcRect/>
          <a:stretch/>
        </p:blipFill>
        <p:spPr>
          <a:xfrm>
            <a:off x="1666466" y="1793565"/>
            <a:ext cx="2057400" cy="1371600"/>
          </a:xfrm>
          <a:prstGeom prst="rect">
            <a:avLst/>
          </a:prstGeom>
          <a:noFill/>
          <a:ln>
            <a:noFill/>
          </a:ln>
        </p:spPr>
      </p:pic>
      <p:pic>
        <p:nvPicPr>
          <p:cNvPr id="514" name="Google Shape;514;p57"/>
          <p:cNvPicPr preferRelativeResize="0"/>
          <p:nvPr/>
        </p:nvPicPr>
        <p:blipFill rotWithShape="1">
          <a:blip r:embed="rId5">
            <a:alphaModFix/>
          </a:blip>
          <a:srcRect/>
          <a:stretch/>
        </p:blipFill>
        <p:spPr>
          <a:xfrm>
            <a:off x="138049" y="1794745"/>
            <a:ext cx="1324085" cy="1324085"/>
          </a:xfrm>
          <a:prstGeom prst="rect">
            <a:avLst/>
          </a:prstGeom>
          <a:noFill/>
          <a:ln>
            <a:noFill/>
          </a:ln>
        </p:spPr>
      </p:pic>
      <p:pic>
        <p:nvPicPr>
          <p:cNvPr id="515" name="Google Shape;515;p57" descr="yellow_austin_dwntwn_small"/>
          <p:cNvPicPr preferRelativeResize="0"/>
          <p:nvPr/>
        </p:nvPicPr>
        <p:blipFill rotWithShape="1">
          <a:blip r:embed="rId6">
            <a:alphaModFix/>
          </a:blip>
          <a:srcRect/>
          <a:stretch/>
        </p:blipFill>
        <p:spPr>
          <a:xfrm>
            <a:off x="3859810" y="1785070"/>
            <a:ext cx="2508250" cy="13319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8"/>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22" name="Google Shape;522;p5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39</a:t>
            </a:fld>
            <a:endParaRPr sz="2400" b="1">
              <a:solidFill>
                <a:schemeClr val="dk2"/>
              </a:solidFill>
              <a:latin typeface="Arial"/>
              <a:ea typeface="Arial"/>
              <a:cs typeface="Arial"/>
              <a:sym typeface="Arial"/>
            </a:endParaRPr>
          </a:p>
        </p:txBody>
      </p:sp>
      <p:graphicFrame>
        <p:nvGraphicFramePr>
          <p:cNvPr id="523" name="Google Shape;523;p58"/>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24" name="Google Shape;524;p58"/>
          <p:cNvSpPr/>
          <p:nvPr/>
        </p:nvSpPr>
        <p:spPr>
          <a:xfrm>
            <a:off x="343750" y="1939507"/>
            <a:ext cx="8460080"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5B5B5B"/>
                </a:solidFill>
                <a:latin typeface="Times"/>
                <a:ea typeface="Times"/>
                <a:cs typeface="Times"/>
                <a:sym typeface="Times"/>
              </a:rPr>
              <a:t>Fully vs. partially observable</a:t>
            </a:r>
            <a:r>
              <a:rPr lang="en-US" sz="2400">
                <a:solidFill>
                  <a:srgbClr val="5B5B5B"/>
                </a:solidFill>
                <a:latin typeface="Times"/>
                <a:ea typeface="Times"/>
                <a:cs typeface="Times"/>
                <a:sym typeface="Times"/>
              </a:rPr>
              <a:t>: an environment is fully observable when the sensors can detect all aspects that are </a:t>
            </a:r>
            <a:r>
              <a:rPr lang="en-US" sz="2400" i="1">
                <a:solidFill>
                  <a:srgbClr val="5B5B5B"/>
                </a:solidFill>
                <a:latin typeface="Times"/>
                <a:ea typeface="Times"/>
                <a:cs typeface="Times"/>
                <a:sym typeface="Times"/>
              </a:rPr>
              <a:t>relevant</a:t>
            </a:r>
            <a:r>
              <a:rPr lang="en-US" sz="2400">
                <a:solidFill>
                  <a:srgbClr val="5B5B5B"/>
                </a:solidFill>
                <a:latin typeface="Times"/>
                <a:ea typeface="Times"/>
                <a:cs typeface="Times"/>
                <a:sym typeface="Times"/>
              </a:rPr>
              <a:t> to the choice of action.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 Synthesis Definition</a:t>
            </a:r>
            <a:endParaRPr/>
          </a:p>
        </p:txBody>
      </p:sp>
      <p:sp>
        <p:nvSpPr>
          <p:cNvPr id="150" name="Google Shape;150;p21"/>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“The scientific understanding of the mechanisms underlying thought and intelligent behavior and their embodiment in machines.” </a:t>
            </a:r>
            <a:r>
              <a:rPr lang="en-US" sz="2400" b="1" i="1" u="none" strike="noStrike" cap="none">
                <a:solidFill>
                  <a:srgbClr val="008000"/>
                </a:solidFill>
                <a:latin typeface="Arial"/>
                <a:ea typeface="Arial"/>
                <a:cs typeface="Arial"/>
                <a:sym typeface="Arial"/>
              </a:rPr>
              <a:t>(AAAI)</a:t>
            </a:r>
            <a:endParaRPr/>
          </a:p>
          <a:p>
            <a:pPr marL="0" marR="0" lvl="0" indent="0" algn="l" rtl="0">
              <a:lnSpc>
                <a:spcPct val="90000"/>
              </a:lnSpc>
              <a:spcBef>
                <a:spcPts val="11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AI overlaps strongly with Cognitive Science and its various subdisciplines, but also relates to:</a:t>
            </a:r>
            <a:endParaRPr/>
          </a:p>
          <a:p>
            <a:pPr marL="457200" marR="0" lvl="1" indent="-190500" algn="l" rtl="0">
              <a:lnSpc>
                <a:spcPct val="90000"/>
              </a:lnSpc>
              <a:spcBef>
                <a:spcPts val="10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Mathematics</a:t>
            </a:r>
            <a:r>
              <a:rPr lang="en-US" sz="2400" b="0" i="0" u="none" strike="noStrike" cap="none">
                <a:solidFill>
                  <a:schemeClr val="dk1"/>
                </a:solidFill>
                <a:latin typeface="Arial"/>
                <a:ea typeface="Arial"/>
                <a:cs typeface="Arial"/>
                <a:sym typeface="Arial"/>
              </a:rPr>
              <a:t>: Formalizations and analysis</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Economics</a:t>
            </a:r>
            <a:r>
              <a:rPr lang="en-US" sz="2400" b="0" i="0" u="none" strike="noStrike" cap="none">
                <a:solidFill>
                  <a:schemeClr val="dk1"/>
                </a:solidFill>
                <a:latin typeface="Arial"/>
                <a:ea typeface="Arial"/>
                <a:cs typeface="Arial"/>
                <a:sym typeface="Arial"/>
              </a:rPr>
              <a:t>: Decision making</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Operations research</a:t>
            </a:r>
            <a:r>
              <a:rPr lang="en-US" sz="2400" b="0" i="0" u="none" strike="noStrike" cap="none">
                <a:solidFill>
                  <a:schemeClr val="dk1"/>
                </a:solidFill>
                <a:latin typeface="Arial"/>
                <a:ea typeface="Arial"/>
                <a:cs typeface="Arial"/>
                <a:sym typeface="Arial"/>
              </a:rPr>
              <a:t>: Optimization and search</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1" i="0" u="none" strike="noStrike" cap="none">
                <a:solidFill>
                  <a:schemeClr val="dk1"/>
                </a:solidFill>
                <a:latin typeface="Arial"/>
                <a:ea typeface="Arial"/>
                <a:cs typeface="Arial"/>
                <a:sym typeface="Arial"/>
              </a:rPr>
              <a:t>Engineering</a:t>
            </a:r>
            <a:r>
              <a:rPr lang="en-US" sz="2400" b="0" i="0" u="none" strike="noStrike" cap="none">
                <a:solidFill>
                  <a:schemeClr val="dk1"/>
                </a:solidFill>
                <a:latin typeface="Arial"/>
                <a:ea typeface="Arial"/>
                <a:cs typeface="Arial"/>
                <a:sym typeface="Arial"/>
              </a:rPr>
              <a:t>: Robotics</a:t>
            </a:r>
            <a:endParaRPr/>
          </a:p>
        </p:txBody>
      </p:sp>
      <p:sp>
        <p:nvSpPr>
          <p:cNvPr id="151" name="Google Shape;151;p2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a:t>
            </a:fld>
            <a:endParaRPr sz="2400" b="1">
              <a:solidFill>
                <a:schemeClr val="dk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9"/>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a:t>
            </a:r>
            <a:r>
              <a:rPr lang="en-US"/>
              <a:t>T</a:t>
            </a:r>
            <a:r>
              <a:rPr lang="en-US" sz="3600" b="0" i="0" u="none" strike="noStrike" cap="none">
                <a:solidFill>
                  <a:schemeClr val="dk2"/>
                </a:solidFill>
                <a:latin typeface="Arial Black"/>
                <a:ea typeface="Arial Black"/>
                <a:cs typeface="Arial Black"/>
                <a:sym typeface="Arial Black"/>
              </a:rPr>
              <a:t>ypes</a:t>
            </a:r>
            <a:endParaRPr/>
          </a:p>
        </p:txBody>
      </p:sp>
      <p:sp>
        <p:nvSpPr>
          <p:cNvPr id="531" name="Google Shape;531;p5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40</a:t>
            </a:fld>
            <a:endParaRPr sz="2400" b="1">
              <a:solidFill>
                <a:schemeClr val="dk2"/>
              </a:solidFill>
              <a:latin typeface="Arial"/>
              <a:ea typeface="Arial"/>
              <a:cs typeface="Arial"/>
              <a:sym typeface="Arial"/>
            </a:endParaRPr>
          </a:p>
        </p:txBody>
      </p:sp>
      <p:graphicFrame>
        <p:nvGraphicFramePr>
          <p:cNvPr id="532" name="Google Shape;532;p59"/>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33" name="Google Shape;533;p59"/>
          <p:cNvSpPr/>
          <p:nvPr/>
        </p:nvSpPr>
        <p:spPr>
          <a:xfrm>
            <a:off x="343750" y="1939507"/>
            <a:ext cx="8460080"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5B5B5B"/>
                </a:solidFill>
                <a:latin typeface="Times"/>
                <a:ea typeface="Times"/>
                <a:cs typeface="Times"/>
                <a:sym typeface="Times"/>
              </a:rPr>
              <a:t>Fully vs. partially observable</a:t>
            </a:r>
            <a:r>
              <a:rPr lang="en-US" sz="2400">
                <a:solidFill>
                  <a:srgbClr val="5B5B5B"/>
                </a:solidFill>
                <a:latin typeface="Times"/>
                <a:ea typeface="Times"/>
                <a:cs typeface="Times"/>
                <a:sym typeface="Times"/>
              </a:rPr>
              <a:t>: an environment is fully observable when the sensors can detect all aspects that are </a:t>
            </a:r>
            <a:r>
              <a:rPr lang="en-US" sz="2400" i="1">
                <a:solidFill>
                  <a:srgbClr val="5B5B5B"/>
                </a:solidFill>
                <a:latin typeface="Times"/>
                <a:ea typeface="Times"/>
                <a:cs typeface="Times"/>
                <a:sym typeface="Times"/>
              </a:rPr>
              <a:t>relevant</a:t>
            </a:r>
            <a:r>
              <a:rPr lang="en-US" sz="2400">
                <a:solidFill>
                  <a:srgbClr val="5B5B5B"/>
                </a:solidFill>
                <a:latin typeface="Times"/>
                <a:ea typeface="Times"/>
                <a:cs typeface="Times"/>
                <a:sym typeface="Times"/>
              </a:rPr>
              <a:t> to the choice of action.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0"/>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40" name="Google Shape;540;p6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41</a:t>
            </a:fld>
            <a:endParaRPr sz="2400" b="1">
              <a:solidFill>
                <a:schemeClr val="dk2"/>
              </a:solidFill>
              <a:latin typeface="Arial"/>
              <a:ea typeface="Arial"/>
              <a:cs typeface="Arial"/>
              <a:sym typeface="Arial"/>
            </a:endParaRPr>
          </a:p>
        </p:txBody>
      </p:sp>
      <p:graphicFrame>
        <p:nvGraphicFramePr>
          <p:cNvPr id="541" name="Google Shape;541;p60"/>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42" name="Google Shape;542;p60"/>
          <p:cNvSpPr/>
          <p:nvPr/>
        </p:nvSpPr>
        <p:spPr>
          <a:xfrm>
            <a:off x="270233" y="1845961"/>
            <a:ext cx="8579889"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Deterministic vs. stochastic</a:t>
            </a:r>
            <a:r>
              <a:rPr lang="en-US" sz="2400">
                <a:solidFill>
                  <a:srgbClr val="950000"/>
                </a:solidFill>
                <a:latin typeface="Times"/>
                <a:ea typeface="Times"/>
                <a:cs typeface="Times"/>
                <a:sym typeface="Times"/>
              </a:rPr>
              <a:t>: if the next environment state is completely determined by the current state and the executed action then the environment is deterministic</a:t>
            </a:r>
            <a:endParaRPr sz="2400">
              <a:solidFill>
                <a:srgbClr val="950000"/>
              </a:solidFill>
              <a:latin typeface="Times"/>
              <a:ea typeface="Times"/>
              <a:cs typeface="Times"/>
              <a:sym typeface="Time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49" name="Google Shape;549;p6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42</a:t>
            </a:fld>
            <a:endParaRPr sz="2400" b="1">
              <a:solidFill>
                <a:schemeClr val="dk2"/>
              </a:solidFill>
              <a:latin typeface="Arial"/>
              <a:ea typeface="Arial"/>
              <a:cs typeface="Arial"/>
              <a:sym typeface="Arial"/>
            </a:endParaRPr>
          </a:p>
        </p:txBody>
      </p:sp>
      <p:graphicFrame>
        <p:nvGraphicFramePr>
          <p:cNvPr id="550" name="Google Shape;550;p61"/>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51" name="Google Shape;551;p61"/>
          <p:cNvSpPr/>
          <p:nvPr/>
        </p:nvSpPr>
        <p:spPr>
          <a:xfrm>
            <a:off x="270233" y="1845961"/>
            <a:ext cx="8579889"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Deterministic vs. stochastic</a:t>
            </a:r>
            <a:r>
              <a:rPr lang="en-US" sz="2400">
                <a:solidFill>
                  <a:srgbClr val="950000"/>
                </a:solidFill>
                <a:latin typeface="Times"/>
                <a:ea typeface="Times"/>
                <a:cs typeface="Times"/>
                <a:sym typeface="Times"/>
              </a:rPr>
              <a:t>: if the next environment state is completely determined by the current state and the executed action then the environment is deterministic</a:t>
            </a:r>
            <a:endParaRPr sz="2400">
              <a:solidFill>
                <a:srgbClr val="950000"/>
              </a:solidFill>
              <a:latin typeface="Times"/>
              <a:ea typeface="Times"/>
              <a:cs typeface="Times"/>
              <a:sym typeface="Time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2"/>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58" name="Google Shape;558;p6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43</a:t>
            </a:fld>
            <a:endParaRPr sz="2400" b="1">
              <a:solidFill>
                <a:schemeClr val="dk2"/>
              </a:solidFill>
              <a:latin typeface="Arial"/>
              <a:ea typeface="Arial"/>
              <a:cs typeface="Arial"/>
              <a:sym typeface="Arial"/>
            </a:endParaRPr>
          </a:p>
        </p:txBody>
      </p:sp>
      <p:graphicFrame>
        <p:nvGraphicFramePr>
          <p:cNvPr id="559" name="Google Shape;559;p62"/>
          <p:cNvGraphicFramePr/>
          <p:nvPr/>
        </p:nvGraphicFramePr>
        <p:xfrm>
          <a:off x="425450" y="3657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60" name="Google Shape;560;p62"/>
          <p:cNvSpPr/>
          <p:nvPr/>
        </p:nvSpPr>
        <p:spPr>
          <a:xfrm>
            <a:off x="296289" y="1639243"/>
            <a:ext cx="8641547"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Episodic vs. sequential</a:t>
            </a:r>
            <a:r>
              <a:rPr lang="en-US" sz="2400">
                <a:solidFill>
                  <a:srgbClr val="950000"/>
                </a:solidFill>
                <a:latin typeface="Times"/>
                <a:ea typeface="Times"/>
                <a:cs typeface="Times"/>
                <a:sym typeface="Times"/>
              </a:rPr>
              <a:t>: In an episodic environment the agent’s experience can be divided into atomic steps where the agent perceives and then performs a single action. The choice of action depends only on the episode itself, not on previous actions/episodes &amp; does not affect future actions or choices </a:t>
            </a:r>
            <a:endParaRPr sz="2400">
              <a:solidFill>
                <a:srgbClr val="950000"/>
              </a:solidFill>
              <a:latin typeface="Times"/>
              <a:ea typeface="Times"/>
              <a:cs typeface="Times"/>
              <a:sym typeface="Time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67" name="Google Shape;567;p6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44</a:t>
            </a:fld>
            <a:endParaRPr sz="2400" b="1">
              <a:solidFill>
                <a:schemeClr val="dk2"/>
              </a:solidFill>
              <a:latin typeface="Arial"/>
              <a:ea typeface="Arial"/>
              <a:cs typeface="Arial"/>
              <a:sym typeface="Arial"/>
            </a:endParaRPr>
          </a:p>
        </p:txBody>
      </p:sp>
      <p:graphicFrame>
        <p:nvGraphicFramePr>
          <p:cNvPr id="568" name="Google Shape;568;p63"/>
          <p:cNvGraphicFramePr/>
          <p:nvPr/>
        </p:nvGraphicFramePr>
        <p:xfrm>
          <a:off x="393700" y="375285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69" name="Google Shape;569;p63"/>
          <p:cNvSpPr/>
          <p:nvPr/>
        </p:nvSpPr>
        <p:spPr>
          <a:xfrm>
            <a:off x="296289" y="1639243"/>
            <a:ext cx="8641547" cy="193899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Episodic vs. sequential</a:t>
            </a:r>
            <a:r>
              <a:rPr lang="en-US" sz="2400">
                <a:solidFill>
                  <a:srgbClr val="950000"/>
                </a:solidFill>
                <a:latin typeface="Times"/>
                <a:ea typeface="Times"/>
                <a:cs typeface="Times"/>
                <a:sym typeface="Times"/>
              </a:rPr>
              <a:t>: In an episodic environment the agent’s experience can be divided into atomic steps where the agent perceives and then performs a single action. The choice of action depends only on the episode itself, not on previous actions/episodes &amp; does not affect future actions or choices </a:t>
            </a:r>
            <a:endParaRPr sz="2400">
              <a:solidFill>
                <a:srgbClr val="950000"/>
              </a:solidFill>
              <a:latin typeface="Times"/>
              <a:ea typeface="Times"/>
              <a:cs typeface="Times"/>
              <a:sym typeface="Time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4"/>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76" name="Google Shape;576;p6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45</a:t>
            </a:fld>
            <a:endParaRPr sz="2400" b="1">
              <a:solidFill>
                <a:schemeClr val="dk2"/>
              </a:solidFill>
              <a:latin typeface="Arial"/>
              <a:ea typeface="Arial"/>
              <a:cs typeface="Arial"/>
              <a:sym typeface="Arial"/>
            </a:endParaRPr>
          </a:p>
        </p:txBody>
      </p:sp>
      <p:graphicFrame>
        <p:nvGraphicFramePr>
          <p:cNvPr id="577" name="Google Shape;577;p64"/>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78" name="Google Shape;578;p64"/>
          <p:cNvSpPr/>
          <p:nvPr/>
        </p:nvSpPr>
        <p:spPr>
          <a:xfrm>
            <a:off x="762000" y="2081271"/>
            <a:ext cx="768585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Static vs. dynamic</a:t>
            </a:r>
            <a:r>
              <a:rPr lang="en-US" sz="2400">
                <a:solidFill>
                  <a:srgbClr val="950000"/>
                </a:solidFill>
                <a:latin typeface="Times"/>
                <a:ea typeface="Times"/>
                <a:cs typeface="Times"/>
                <a:sym typeface="Times"/>
              </a:rPr>
              <a:t>: If the environment can change while the agent is choosing an action, the environment is dynamic</a:t>
            </a:r>
            <a:endParaRPr sz="2400">
              <a:solidFill>
                <a:srgbClr val="950000"/>
              </a:solidFill>
              <a:latin typeface="Times"/>
              <a:ea typeface="Times"/>
              <a:cs typeface="Times"/>
              <a:sym typeface="Time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5"/>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85" name="Google Shape;585;p6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46</a:t>
            </a:fld>
            <a:endParaRPr sz="2400" b="1">
              <a:solidFill>
                <a:schemeClr val="dk2"/>
              </a:solidFill>
              <a:latin typeface="Arial"/>
              <a:ea typeface="Arial"/>
              <a:cs typeface="Arial"/>
              <a:sym typeface="Arial"/>
            </a:endParaRPr>
          </a:p>
        </p:txBody>
      </p:sp>
      <p:graphicFrame>
        <p:nvGraphicFramePr>
          <p:cNvPr id="586" name="Google Shape;586;p65"/>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87" name="Google Shape;587;p65"/>
          <p:cNvSpPr/>
          <p:nvPr/>
        </p:nvSpPr>
        <p:spPr>
          <a:xfrm>
            <a:off x="762000" y="2081271"/>
            <a:ext cx="7685852"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Static vs. dynamic</a:t>
            </a:r>
            <a:r>
              <a:rPr lang="en-US" sz="2400">
                <a:solidFill>
                  <a:srgbClr val="950000"/>
                </a:solidFill>
                <a:latin typeface="Times"/>
                <a:ea typeface="Times"/>
                <a:cs typeface="Times"/>
                <a:sym typeface="Times"/>
              </a:rPr>
              <a:t>: If the environment can change while the agent is choosing an action, the environment is dynamic</a:t>
            </a:r>
            <a:endParaRPr sz="2400">
              <a:solidFill>
                <a:srgbClr val="950000"/>
              </a:solidFill>
              <a:latin typeface="Times"/>
              <a:ea typeface="Times"/>
              <a:cs typeface="Times"/>
              <a:sym typeface="Time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6"/>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594" name="Google Shape;594;p6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47</a:t>
            </a:fld>
            <a:endParaRPr sz="2400" b="1">
              <a:solidFill>
                <a:schemeClr val="dk2"/>
              </a:solidFill>
              <a:latin typeface="Arial"/>
              <a:ea typeface="Arial"/>
              <a:cs typeface="Arial"/>
              <a:sym typeface="Arial"/>
            </a:endParaRPr>
          </a:p>
        </p:txBody>
      </p:sp>
      <p:graphicFrame>
        <p:nvGraphicFramePr>
          <p:cNvPr id="595" name="Google Shape;595;p66"/>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596" name="Google Shape;596;p66"/>
          <p:cNvSpPr/>
          <p:nvPr/>
        </p:nvSpPr>
        <p:spPr>
          <a:xfrm>
            <a:off x="545630" y="1958975"/>
            <a:ext cx="8015111"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Discrete vs. continuous</a:t>
            </a:r>
            <a:r>
              <a:rPr lang="en-US" sz="2400">
                <a:solidFill>
                  <a:srgbClr val="950000"/>
                </a:solidFill>
                <a:latin typeface="Times"/>
                <a:ea typeface="Times"/>
                <a:cs typeface="Times"/>
                <a:sym typeface="Times"/>
              </a:rPr>
              <a:t>: This distinction can be applied to the state of the  environment, the way time is handled and to the percepts/actions of the agent </a:t>
            </a:r>
            <a:endParaRPr sz="2400">
              <a:solidFill>
                <a:srgbClr val="950000"/>
              </a:solidFill>
              <a:latin typeface="Times"/>
              <a:ea typeface="Times"/>
              <a:cs typeface="Times"/>
              <a:sym typeface="Time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7"/>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603" name="Google Shape;603;p6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48</a:t>
            </a:fld>
            <a:endParaRPr sz="2400" b="1">
              <a:solidFill>
                <a:schemeClr val="dk2"/>
              </a:solidFill>
              <a:latin typeface="Arial"/>
              <a:ea typeface="Arial"/>
              <a:cs typeface="Arial"/>
              <a:sym typeface="Arial"/>
            </a:endParaRPr>
          </a:p>
        </p:txBody>
      </p:sp>
      <p:graphicFrame>
        <p:nvGraphicFramePr>
          <p:cNvPr id="604" name="Google Shape;604;p67"/>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rgbClr val="950000"/>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605" name="Google Shape;605;p67"/>
          <p:cNvSpPr/>
          <p:nvPr/>
        </p:nvSpPr>
        <p:spPr>
          <a:xfrm>
            <a:off x="545630" y="1958975"/>
            <a:ext cx="8015111" cy="1200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Discrete vs. continuous</a:t>
            </a:r>
            <a:r>
              <a:rPr lang="en-US" sz="2400">
                <a:solidFill>
                  <a:srgbClr val="950000"/>
                </a:solidFill>
                <a:latin typeface="Times"/>
                <a:ea typeface="Times"/>
                <a:cs typeface="Times"/>
                <a:sym typeface="Times"/>
              </a:rPr>
              <a:t>: This distinction can be applied to the state of the  environment, the way time is handled and to the percepts/actions of the agent </a:t>
            </a:r>
            <a:endParaRPr sz="2400">
              <a:solidFill>
                <a:srgbClr val="950000"/>
              </a:solidFill>
              <a:latin typeface="Times"/>
              <a:ea typeface="Times"/>
              <a:cs typeface="Times"/>
              <a:sym typeface="Time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8"/>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612" name="Google Shape;612;p6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49</a:t>
            </a:fld>
            <a:endParaRPr sz="2400" b="1">
              <a:solidFill>
                <a:schemeClr val="dk2"/>
              </a:solidFill>
              <a:latin typeface="Arial"/>
              <a:ea typeface="Arial"/>
              <a:cs typeface="Arial"/>
              <a:sym typeface="Arial"/>
            </a:endParaRPr>
          </a:p>
        </p:txBody>
      </p:sp>
      <p:graphicFrame>
        <p:nvGraphicFramePr>
          <p:cNvPr id="613" name="Google Shape;613;p68"/>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614" name="Google Shape;614;p68"/>
          <p:cNvSpPr/>
          <p:nvPr/>
        </p:nvSpPr>
        <p:spPr>
          <a:xfrm>
            <a:off x="630296" y="1958975"/>
            <a:ext cx="8005703"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Single vs. multi-agent</a:t>
            </a:r>
            <a:r>
              <a:rPr lang="en-US" sz="2400">
                <a:solidFill>
                  <a:srgbClr val="950000"/>
                </a:solidFill>
                <a:latin typeface="Times"/>
                <a:ea typeface="Times"/>
                <a:cs typeface="Times"/>
                <a:sym typeface="Times"/>
              </a:rPr>
              <a:t>: Does the environment contain more than one agent whose behavior interacts in some relevant way?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457200" y="152718"/>
            <a:ext cx="5791200" cy="863282"/>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The Turing Test</a:t>
            </a:r>
            <a:endParaRPr/>
          </a:p>
        </p:txBody>
      </p:sp>
      <p:sp>
        <p:nvSpPr>
          <p:cNvPr id="157" name="Google Shape;157;p2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a:t>
            </a:fld>
            <a:endParaRPr sz="2400" b="1">
              <a:solidFill>
                <a:schemeClr val="dk2"/>
              </a:solidFill>
              <a:latin typeface="Arial"/>
              <a:ea typeface="Arial"/>
              <a:cs typeface="Arial"/>
              <a:sym typeface="Arial"/>
            </a:endParaRPr>
          </a:p>
        </p:txBody>
      </p:sp>
      <p:pic>
        <p:nvPicPr>
          <p:cNvPr id="158" name="Google Shape;158;p22"/>
          <p:cNvPicPr preferRelativeResize="0"/>
          <p:nvPr/>
        </p:nvPicPr>
        <p:blipFill rotWithShape="1">
          <a:blip r:embed="rId3">
            <a:alphaModFix/>
          </a:blip>
          <a:srcRect l="30792" t="38469" r="8014" b="23098"/>
          <a:stretch/>
        </p:blipFill>
        <p:spPr>
          <a:xfrm>
            <a:off x="1697634" y="3922871"/>
            <a:ext cx="6938367" cy="2720206"/>
          </a:xfrm>
          <a:prstGeom prst="rect">
            <a:avLst/>
          </a:prstGeom>
          <a:noFill/>
          <a:ln>
            <a:noFill/>
          </a:ln>
        </p:spPr>
      </p:pic>
      <p:sp>
        <p:nvSpPr>
          <p:cNvPr id="159" name="Google Shape;159;p22"/>
          <p:cNvSpPr txBox="1">
            <a:spLocks noGrp="1"/>
          </p:cNvSpPr>
          <p:nvPr>
            <p:ph type="body" idx="1"/>
          </p:nvPr>
        </p:nvSpPr>
        <p:spPr>
          <a:xfrm>
            <a:off x="339969" y="1068754"/>
            <a:ext cx="7620000" cy="4373563"/>
          </a:xfrm>
          <a:prstGeom prst="rect">
            <a:avLst/>
          </a:prstGeom>
          <a:noFill/>
          <a:ln>
            <a:noFill/>
          </a:ln>
        </p:spPr>
        <p:txBody>
          <a:bodyPr spcFirstLastPara="1" wrap="square" lIns="91425" tIns="45700" rIns="11697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Alan Turing's 1950 article </a:t>
            </a:r>
            <a:r>
              <a:rPr lang="en-US" sz="2400" b="1" i="1" u="none" strike="noStrike" cap="none">
                <a:solidFill>
                  <a:schemeClr val="dk1"/>
                </a:solidFill>
                <a:latin typeface="Arial"/>
                <a:ea typeface="Arial"/>
                <a:cs typeface="Arial"/>
                <a:sym typeface="Arial"/>
              </a:rPr>
              <a:t>Computing Machinery and Intelligence</a:t>
            </a:r>
            <a:r>
              <a:rPr lang="en-US" sz="2400" b="1" i="0" u="none" strike="noStrike" cap="none">
                <a:solidFill>
                  <a:schemeClr val="dk1"/>
                </a:solidFill>
                <a:latin typeface="Arial"/>
                <a:ea typeface="Arial"/>
                <a:cs typeface="Arial"/>
                <a:sym typeface="Arial"/>
              </a:rPr>
              <a:t> discussed conditions for considering a machine to be intelligent</a:t>
            </a:r>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550273" marR="0" lvl="1" indent="-194673"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“Can machines think?” </a:t>
            </a:r>
            <a:r>
              <a:rPr lang="en-US" sz="2000" b="0" i="0" u="none" strike="noStrike" cap="none">
                <a:solidFill>
                  <a:schemeClr val="dk1"/>
                </a:solidFill>
                <a:latin typeface="Noto Sans Symbols"/>
                <a:ea typeface="Noto Sans Symbols"/>
                <a:cs typeface="Noto Sans Symbols"/>
                <a:sym typeface="Noto Sans Symbols"/>
              </a:rPr>
              <a:t>←→</a:t>
            </a:r>
            <a:r>
              <a:rPr lang="en-US" sz="2000" b="0" i="0" u="none" strike="noStrike" cap="none">
                <a:solidFill>
                  <a:schemeClr val="dk1"/>
                </a:solidFill>
                <a:latin typeface="Arial"/>
                <a:ea typeface="Arial"/>
                <a:cs typeface="Arial"/>
                <a:sym typeface="Arial"/>
              </a:rPr>
              <a:t> “Can machines behave intelligently?”</a:t>
            </a:r>
            <a:endParaRPr/>
          </a:p>
          <a:p>
            <a:pPr marL="550273" marR="0" lvl="1" indent="-194673"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The Turing test (The Imitation Game): Operational definition of intelligence.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9"/>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Types</a:t>
            </a:r>
            <a:endParaRPr/>
          </a:p>
        </p:txBody>
      </p:sp>
      <p:sp>
        <p:nvSpPr>
          <p:cNvPr id="621" name="Google Shape;621;p6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50</a:t>
            </a:fld>
            <a:endParaRPr sz="2400" b="1">
              <a:solidFill>
                <a:schemeClr val="dk2"/>
              </a:solidFill>
              <a:latin typeface="Arial"/>
              <a:ea typeface="Arial"/>
              <a:cs typeface="Arial"/>
              <a:sym typeface="Arial"/>
            </a:endParaRPr>
          </a:p>
        </p:txBody>
      </p:sp>
      <p:graphicFrame>
        <p:nvGraphicFramePr>
          <p:cNvPr id="622" name="Google Shape;622;p69"/>
          <p:cNvGraphicFramePr/>
          <p:nvPr/>
        </p:nvGraphicFramePr>
        <p:xfrm>
          <a:off x="457200" y="3276600"/>
          <a:ext cx="3000000" cy="3000000"/>
        </p:xfrm>
        <a:graphic>
          <a:graphicData uri="http://schemas.openxmlformats.org/drawingml/2006/table">
            <a:tbl>
              <a:tblPr>
                <a:noFill/>
                <a:tableStyleId>{9120F2C6-B9D6-456A-AE15-C8569A6C7EFB}</a:tableStyleId>
              </a:tblPr>
              <a:tblGrid>
                <a:gridCol w="1706575">
                  <a:extLst>
                    <a:ext uri="{9D8B030D-6E8A-4147-A177-3AD203B41FA5}">
                      <a16:colId xmlns:a16="http://schemas.microsoft.com/office/drawing/2014/main" val="20000"/>
                    </a:ext>
                  </a:extLst>
                </a:gridCol>
                <a:gridCol w="1341425">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951050">
                  <a:extLst>
                    <a:ext uri="{9D8B030D-6E8A-4147-A177-3AD203B41FA5}">
                      <a16:colId xmlns:a16="http://schemas.microsoft.com/office/drawing/2014/main" val="20003"/>
                    </a:ext>
                  </a:extLst>
                </a:gridCol>
                <a:gridCol w="1325550">
                  <a:extLst>
                    <a:ext uri="{9D8B030D-6E8A-4147-A177-3AD203B41FA5}">
                      <a16:colId xmlns:a16="http://schemas.microsoft.com/office/drawing/2014/main" val="20004"/>
                    </a:ext>
                  </a:extLst>
                </a:gridCol>
              </a:tblGrid>
              <a:tr h="228600">
                <a:tc>
                  <a:txBody>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chemeClr val="dk1"/>
                        </a:solidFill>
                        <a:latin typeface="Times"/>
                        <a:ea typeface="Times"/>
                        <a:cs typeface="Times"/>
                        <a:sym typeface="Time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Crossword</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Backgammon</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Part-Picking Robot</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Robot Taxi</a:t>
                      </a:r>
                      <a:endParaRPr sz="1800" b="0" i="0" u="none" strike="noStrike" cap="none">
                        <a:solidFill>
                          <a:schemeClr val="dk1"/>
                        </a:solidFill>
                        <a:latin typeface="Times"/>
                        <a:ea typeface="Times"/>
                        <a:cs typeface="Times"/>
                        <a:sym typeface="Times"/>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Observable??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FULL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PARTIAL</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Deterministic??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Episodic??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78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Static??</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Discrete??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79425">
                <a:tc>
                  <a:txBody>
                    <a:bodyPr/>
                    <a:lstStyle/>
                    <a:p>
                      <a:pPr marL="0" marR="0" lvl="0" indent="0" algn="l" rtl="0">
                        <a:lnSpc>
                          <a:spcPct val="100000"/>
                        </a:lnSpc>
                        <a:spcBef>
                          <a:spcPts val="0"/>
                        </a:spcBef>
                        <a:spcAft>
                          <a:spcPts val="0"/>
                        </a:spcAft>
                        <a:buClr>
                          <a:schemeClr val="lt1"/>
                        </a:buClr>
                        <a:buFont typeface="Times"/>
                        <a:buNone/>
                      </a:pPr>
                      <a:r>
                        <a:rPr lang="en-US" sz="1800" b="0" i="0" u="none" strike="noStrike" cap="none">
                          <a:solidFill>
                            <a:srgbClr val="950000"/>
                          </a:solidFill>
                          <a:latin typeface="Times"/>
                          <a:ea typeface="Times"/>
                          <a:cs typeface="Times"/>
                          <a:sym typeface="Times"/>
                        </a:rPr>
                        <a:t>Single-agent??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YES</a:t>
                      </a:r>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lt1"/>
                        </a:buClr>
                        <a:buFont typeface="Times"/>
                        <a:buNone/>
                      </a:pPr>
                      <a:r>
                        <a:rPr lang="en-US" sz="1800" b="0" i="0" u="none" strike="noStrike" cap="none">
                          <a:solidFill>
                            <a:schemeClr val="dk1"/>
                          </a:solidFill>
                          <a:latin typeface="Times"/>
                          <a:ea typeface="Times"/>
                          <a:cs typeface="Times"/>
                          <a:sym typeface="Times"/>
                        </a:rPr>
                        <a:t>NO</a:t>
                      </a:r>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623" name="Google Shape;623;p69"/>
          <p:cNvSpPr/>
          <p:nvPr/>
        </p:nvSpPr>
        <p:spPr>
          <a:xfrm>
            <a:off x="630296" y="1958975"/>
            <a:ext cx="8005703"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950000"/>
                </a:solidFill>
                <a:latin typeface="Times"/>
                <a:ea typeface="Times"/>
                <a:cs typeface="Times"/>
                <a:sym typeface="Times"/>
              </a:rPr>
              <a:t>Single vs. multi-agent</a:t>
            </a:r>
            <a:r>
              <a:rPr lang="en-US" sz="2400">
                <a:solidFill>
                  <a:srgbClr val="950000"/>
                </a:solidFill>
                <a:latin typeface="Times"/>
                <a:ea typeface="Times"/>
                <a:cs typeface="Times"/>
                <a:sym typeface="Times"/>
              </a:rPr>
              <a:t>: Does the environment contain more than one agent whose behavior interacts in some relevant way?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0"/>
          <p:cNvSpPr txBox="1">
            <a:spLocks noGrp="1"/>
          </p:cNvSpPr>
          <p:nvPr>
            <p:ph type="title"/>
          </p:nvPr>
        </p:nvSpPr>
        <p:spPr>
          <a:xfrm>
            <a:off x="685800" y="3048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Environment Difficulty</a:t>
            </a:r>
            <a:endParaRPr/>
          </a:p>
        </p:txBody>
      </p:sp>
      <p:sp>
        <p:nvSpPr>
          <p:cNvPr id="630" name="Google Shape;630;p70"/>
          <p:cNvSpPr txBox="1">
            <a:spLocks noGrp="1"/>
          </p:cNvSpPr>
          <p:nvPr>
            <p:ph type="body" idx="1"/>
          </p:nvPr>
        </p:nvSpPr>
        <p:spPr>
          <a:xfrm>
            <a:off x="59825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The simplest environment is</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Fully observable, deterministic, episodic, static, discrete and single-agent</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Real world situations are frequently</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Partially observable, stochastic, sequential, dynamic, continuous and multi-agent</a:t>
            </a:r>
            <a:endParaRPr/>
          </a:p>
          <a:p>
            <a:pPr marL="0" marR="0" lvl="0" indent="0" algn="l" rtl="0">
              <a:lnSpc>
                <a:spcPct val="8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Other factors that determine difficulty include</a:t>
            </a:r>
            <a:endParaRPr/>
          </a:p>
          <a:p>
            <a:pPr marL="457200" marR="0" lvl="1" indent="-190500" algn="l" rtl="0">
              <a:lnSpc>
                <a:spcPct val="8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Difficulty of individual actions</a:t>
            </a:r>
            <a:endParaRPr/>
          </a:p>
          <a:p>
            <a:pPr marL="1143000" marR="0" lvl="2" indent="-228600" algn="l" rtl="0">
              <a:lnSpc>
                <a:spcPct val="80000"/>
              </a:lnSpc>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E.g., Crosswords, part picking</a:t>
            </a:r>
            <a:endParaRPr/>
          </a:p>
          <a:p>
            <a:pPr marL="457200" marR="0" lvl="1" indent="-190500" algn="l" rtl="0">
              <a:lnSpc>
                <a:spcPct val="8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Size/combinatorics of environment</a:t>
            </a:r>
            <a:endParaRPr/>
          </a:p>
          <a:p>
            <a:pPr marL="1143000" marR="0" lvl="2" indent="-228600" algn="l" rtl="0">
              <a:lnSpc>
                <a:spcPct val="80000"/>
              </a:lnSpc>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 E.g., The game of Go has ~3</a:t>
            </a:r>
            <a:r>
              <a:rPr lang="en-US" sz="2000" b="0" i="0" u="none" strike="noStrike" cap="none" baseline="30000">
                <a:solidFill>
                  <a:schemeClr val="dk1"/>
                </a:solidFill>
                <a:latin typeface="Arial"/>
                <a:ea typeface="Arial"/>
                <a:cs typeface="Arial"/>
                <a:sym typeface="Arial"/>
              </a:rPr>
              <a:t>19*19</a:t>
            </a:r>
            <a:r>
              <a:rPr lang="en-US" sz="2000" b="0" i="0" u="none" strike="noStrike" cap="none">
                <a:solidFill>
                  <a:schemeClr val="dk1"/>
                </a:solidFill>
                <a:latin typeface="Arial"/>
                <a:ea typeface="Arial"/>
                <a:cs typeface="Arial"/>
                <a:sym typeface="Arial"/>
              </a:rPr>
              <a:t> (= ~10</a:t>
            </a:r>
            <a:r>
              <a:rPr lang="en-US" sz="2000" b="0" i="0" u="none" strike="noStrike" cap="none" baseline="30000">
                <a:solidFill>
                  <a:schemeClr val="dk1"/>
                </a:solidFill>
                <a:latin typeface="Arial"/>
                <a:ea typeface="Arial"/>
                <a:cs typeface="Arial"/>
                <a:sym typeface="Arial"/>
              </a:rPr>
              <a:t>172</a:t>
            </a:r>
            <a:r>
              <a:rPr lang="en-US" sz="2000" b="0" i="0" u="none" strike="noStrike" cap="none">
                <a:solidFill>
                  <a:schemeClr val="dk1"/>
                </a:solidFill>
                <a:latin typeface="Arial"/>
                <a:ea typeface="Arial"/>
                <a:cs typeface="Arial"/>
                <a:sym typeface="Arial"/>
              </a:rPr>
              <a:t>) states</a:t>
            </a:r>
            <a:endParaRPr/>
          </a:p>
        </p:txBody>
      </p:sp>
      <p:sp>
        <p:nvSpPr>
          <p:cNvPr id="631" name="Google Shape;631;p7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51</a:t>
            </a:fld>
            <a:endParaRPr sz="2400" b="1">
              <a:solidFill>
                <a:schemeClr val="dk2"/>
              </a:solidFill>
              <a:latin typeface="Arial"/>
              <a:ea typeface="Arial"/>
              <a:cs typeface="Arial"/>
              <a:sym typeface="Arial"/>
            </a:endParaRPr>
          </a:p>
        </p:txBody>
      </p:sp>
      <p:pic>
        <p:nvPicPr>
          <p:cNvPr id="632" name="Google Shape;632;p70"/>
          <p:cNvPicPr preferRelativeResize="0"/>
          <p:nvPr/>
        </p:nvPicPr>
        <p:blipFill rotWithShape="1">
          <a:blip r:embed="rId3">
            <a:alphaModFix/>
          </a:blip>
          <a:srcRect/>
          <a:stretch/>
        </p:blipFill>
        <p:spPr>
          <a:xfrm>
            <a:off x="7254875" y="4855725"/>
            <a:ext cx="1447800" cy="1447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4000" b="0" i="0" u="none" strike="noStrike" cap="none">
                <a:solidFill>
                  <a:schemeClr val="dk2"/>
                </a:solidFill>
                <a:latin typeface="Arial Black"/>
                <a:ea typeface="Arial Black"/>
                <a:cs typeface="Arial Black"/>
                <a:sym typeface="Arial Black"/>
              </a:rPr>
              <a:t>Agent Behavior in Environments</a:t>
            </a:r>
            <a:endParaRPr/>
          </a:p>
        </p:txBody>
      </p:sp>
      <p:sp>
        <p:nvSpPr>
          <p:cNvPr id="639" name="Google Shape;639;p71"/>
          <p:cNvSpPr txBox="1">
            <a:spLocks noGrp="1"/>
          </p:cNvSpPr>
          <p:nvPr>
            <p:ph type="body" idx="1"/>
          </p:nvPr>
        </p:nvSpPr>
        <p:spPr>
          <a:xfrm>
            <a:off x="685800" y="1839926"/>
            <a:ext cx="7772400" cy="42560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How does the inside of the agent work?</a:t>
            </a:r>
            <a:endParaRPr/>
          </a:p>
          <a:p>
            <a:pPr marL="457200" marR="0" lvl="1" indent="-190500" algn="l" rtl="0">
              <a:lnSpc>
                <a:spcPct val="90000"/>
              </a:lnSpc>
              <a:spcBef>
                <a:spcPts val="1180"/>
              </a:spcBef>
              <a:spcAft>
                <a:spcPts val="0"/>
              </a:spcAft>
              <a:buClr>
                <a:schemeClr val="dk2"/>
              </a:buClr>
              <a:buSzPts val="2900"/>
              <a:buFont typeface="Arial"/>
              <a:buChar char="•"/>
            </a:pPr>
            <a:r>
              <a:rPr lang="en-US" sz="2900" b="0" i="0" u="none" strike="noStrike" cap="none">
                <a:solidFill>
                  <a:schemeClr val="dk1"/>
                </a:solidFill>
                <a:latin typeface="Arial"/>
                <a:ea typeface="Arial"/>
                <a:cs typeface="Arial"/>
                <a:sym typeface="Arial"/>
              </a:rPr>
              <a:t>Agent = architecture + program</a:t>
            </a:r>
            <a:endParaRPr/>
          </a:p>
          <a:p>
            <a:pPr marL="457200" marR="0" lvl="1" indent="-6350" algn="l" rtl="0">
              <a:lnSpc>
                <a:spcPct val="90000"/>
              </a:lnSpc>
              <a:spcBef>
                <a:spcPts val="580"/>
              </a:spcBef>
              <a:spcAft>
                <a:spcPts val="0"/>
              </a:spcAft>
              <a:buClr>
                <a:schemeClr val="dk2"/>
              </a:buClr>
              <a:buSzPts val="2900"/>
              <a:buFont typeface="Arial"/>
              <a:buNone/>
            </a:pPr>
            <a:endParaRPr sz="2900" b="0" i="0" u="none" strike="noStrike" cap="none">
              <a:solidFill>
                <a:schemeClr val="dk1"/>
              </a:solidFill>
              <a:latin typeface="Arial"/>
              <a:ea typeface="Arial"/>
              <a:cs typeface="Arial"/>
              <a:sym typeface="Arial"/>
            </a:endParaRPr>
          </a:p>
          <a:p>
            <a:pPr marL="0" marR="0" lvl="0" indent="0" algn="l" rtl="0">
              <a:lnSpc>
                <a:spcPct val="90000"/>
              </a:lnSpc>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All agents types discussed here have the same skeleton:</a:t>
            </a:r>
            <a:endParaRPr/>
          </a:p>
          <a:p>
            <a:pPr marL="457200" marR="0" lvl="1" indent="-190500" algn="l" rtl="0">
              <a:lnSpc>
                <a:spcPct val="90000"/>
              </a:lnSpc>
              <a:spcBef>
                <a:spcPts val="1180"/>
              </a:spcBef>
              <a:spcAft>
                <a:spcPts val="0"/>
              </a:spcAft>
              <a:buClr>
                <a:schemeClr val="dk2"/>
              </a:buClr>
              <a:buSzPts val="2900"/>
              <a:buFont typeface="Arial"/>
              <a:buChar char="•"/>
            </a:pPr>
            <a:r>
              <a:rPr lang="en-US" sz="2900" b="0" i="0" u="none" strike="noStrike" cap="none">
                <a:solidFill>
                  <a:schemeClr val="dk1"/>
                </a:solidFill>
                <a:latin typeface="Arial"/>
                <a:ea typeface="Arial"/>
                <a:cs typeface="Arial"/>
                <a:sym typeface="Arial"/>
              </a:rPr>
              <a:t>Input = current percepts</a:t>
            </a:r>
            <a:endParaRPr/>
          </a:p>
          <a:p>
            <a:pPr marL="457200" marR="0" lvl="1" indent="-190500" algn="l" rtl="0">
              <a:lnSpc>
                <a:spcPct val="90000"/>
              </a:lnSpc>
              <a:spcBef>
                <a:spcPts val="580"/>
              </a:spcBef>
              <a:spcAft>
                <a:spcPts val="0"/>
              </a:spcAft>
              <a:buClr>
                <a:schemeClr val="dk2"/>
              </a:buClr>
              <a:buSzPts val="2900"/>
              <a:buFont typeface="Arial"/>
              <a:buChar char="•"/>
            </a:pPr>
            <a:r>
              <a:rPr lang="en-US" sz="2900" b="0" i="0" u="none" strike="noStrike" cap="none">
                <a:solidFill>
                  <a:schemeClr val="dk1"/>
                </a:solidFill>
                <a:latin typeface="Arial"/>
                <a:ea typeface="Arial"/>
                <a:cs typeface="Arial"/>
                <a:sym typeface="Arial"/>
              </a:rPr>
              <a:t>Output = action(s)</a:t>
            </a:r>
            <a:endParaRPr/>
          </a:p>
          <a:p>
            <a:pPr marL="457200" marR="0" lvl="1" indent="-190500" algn="l" rtl="0">
              <a:lnSpc>
                <a:spcPct val="90000"/>
              </a:lnSpc>
              <a:spcBef>
                <a:spcPts val="580"/>
              </a:spcBef>
              <a:spcAft>
                <a:spcPts val="0"/>
              </a:spcAft>
              <a:buClr>
                <a:schemeClr val="dk2"/>
              </a:buClr>
              <a:buSzPts val="2900"/>
              <a:buFont typeface="Arial"/>
              <a:buChar char="•"/>
            </a:pPr>
            <a:r>
              <a:rPr lang="en-US" sz="2900" b="0" i="0" u="none" strike="noStrike" cap="none">
                <a:solidFill>
                  <a:schemeClr val="dk1"/>
                </a:solidFill>
                <a:latin typeface="Arial"/>
                <a:ea typeface="Arial"/>
                <a:cs typeface="Arial"/>
                <a:sym typeface="Arial"/>
              </a:rPr>
              <a:t>Cognitive Cycle = generate output from input (and internal structure)</a:t>
            </a:r>
            <a:endParaRPr/>
          </a:p>
        </p:txBody>
      </p:sp>
      <p:sp>
        <p:nvSpPr>
          <p:cNvPr id="640" name="Google Shape;640;p7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52</a:t>
            </a:fld>
            <a:endParaRPr sz="2400" b="1">
              <a:solidFill>
                <a:schemeClr val="dk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2"/>
          <p:cNvSpPr txBox="1">
            <a:spLocks noGrp="1"/>
          </p:cNvSpPr>
          <p:nvPr>
            <p:ph type="title"/>
          </p:nvPr>
        </p:nvSpPr>
        <p:spPr>
          <a:xfrm>
            <a:off x="685800" y="298206"/>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Agent Types</a:t>
            </a:r>
            <a:endParaRPr/>
          </a:p>
        </p:txBody>
      </p:sp>
      <p:sp>
        <p:nvSpPr>
          <p:cNvPr id="647" name="Google Shape;647;p72"/>
          <p:cNvSpPr txBox="1">
            <a:spLocks noGrp="1"/>
          </p:cNvSpPr>
          <p:nvPr>
            <p:ph type="body" idx="1"/>
          </p:nvPr>
        </p:nvSpPr>
        <p:spPr>
          <a:xfrm>
            <a:off x="606425" y="1587547"/>
            <a:ext cx="8193088" cy="43766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Four basic kinds of agent programs will be discussed:</a:t>
            </a:r>
            <a:endParaRPr/>
          </a:p>
          <a:p>
            <a:pPr marL="457200" marR="0" lvl="1" indent="-190500" algn="l" rtl="0">
              <a:lnSpc>
                <a:spcPct val="9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Simple reflex agents</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Model-based reflex agents</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Goal-based agents</a:t>
            </a:r>
            <a:endParaRPr/>
          </a:p>
          <a:p>
            <a:pPr marL="457200" marR="0" lvl="1" indent="-190500" algn="l" rtl="0">
              <a:lnSpc>
                <a:spcPct val="90000"/>
              </a:lnSpc>
              <a:spcBef>
                <a:spcPts val="4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Utility-based agents</a:t>
            </a:r>
            <a:endParaRPr/>
          </a:p>
          <a:p>
            <a:pPr marL="0" marR="0" lvl="0" indent="0" algn="l" rtl="0">
              <a:lnSpc>
                <a:spcPct val="90000"/>
              </a:lnSpc>
              <a:spcBef>
                <a:spcPts val="5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All can be turned into learning agents</a:t>
            </a:r>
            <a:endParaRPr/>
          </a:p>
          <a:p>
            <a:pPr marL="0" marR="0" lvl="0" indent="0" algn="l" rtl="0">
              <a:lnSpc>
                <a:spcPct val="90000"/>
              </a:lnSpc>
              <a:spcBef>
                <a:spcPts val="1160"/>
              </a:spcBef>
              <a:spcAft>
                <a:spcPts val="0"/>
              </a:spcAft>
              <a:buClr>
                <a:schemeClr val="dk1"/>
              </a:buClr>
              <a:buFont typeface="Arial"/>
              <a:buNone/>
            </a:pPr>
            <a:r>
              <a:rPr lang="en-US" sz="2800" b="1" i="0" u="none" strike="noStrike" cap="none">
                <a:solidFill>
                  <a:schemeClr val="dk1"/>
                </a:solidFill>
                <a:latin typeface="Arial"/>
                <a:ea typeface="Arial"/>
                <a:cs typeface="Arial"/>
                <a:sym typeface="Arial"/>
              </a:rPr>
              <a:t>A more complex variation</a:t>
            </a:r>
            <a:endParaRPr sz="2800" b="1" i="0" u="none" strike="noStrike" cap="none">
              <a:solidFill>
                <a:schemeClr val="dk1"/>
              </a:solidFill>
              <a:latin typeface="Arial"/>
              <a:ea typeface="Arial"/>
              <a:cs typeface="Arial"/>
              <a:sym typeface="Arial"/>
            </a:endParaRPr>
          </a:p>
          <a:p>
            <a:pPr marL="457200" marR="0" lvl="1" indent="-190500" algn="l" rtl="0">
              <a:lnSpc>
                <a:spcPct val="90000"/>
              </a:lnSpc>
              <a:spcBef>
                <a:spcPts val="1080"/>
              </a:spcBef>
              <a:spcAft>
                <a:spcPts val="0"/>
              </a:spcAft>
              <a:buClr>
                <a:schemeClr val="dk2"/>
              </a:buClr>
              <a:buSzPts val="2400"/>
              <a:buFont typeface="Arial"/>
              <a:buChar char="•"/>
            </a:pPr>
            <a:r>
              <a:rPr lang="en-US" sz="2400" b="0" i="0" u="none" strike="noStrike" cap="none">
                <a:solidFill>
                  <a:schemeClr val="dk1"/>
                </a:solidFill>
                <a:latin typeface="Arial"/>
                <a:ea typeface="Arial"/>
                <a:cs typeface="Arial"/>
                <a:sym typeface="Arial"/>
              </a:rPr>
              <a:t>Hybrid agents</a:t>
            </a:r>
            <a:endParaRPr sz="2400" b="0" i="0" u="none" strike="noStrike" cap="none">
              <a:solidFill>
                <a:schemeClr val="dk1"/>
              </a:solidFill>
              <a:latin typeface="Arial"/>
              <a:ea typeface="Arial"/>
              <a:cs typeface="Arial"/>
              <a:sym typeface="Arial"/>
            </a:endParaRPr>
          </a:p>
        </p:txBody>
      </p:sp>
      <p:sp>
        <p:nvSpPr>
          <p:cNvPr id="648" name="Google Shape;648;p7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53</a:t>
            </a:fld>
            <a:endParaRPr sz="2400" b="1">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3"/>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Simple Reflex Agent</a:t>
            </a:r>
            <a:endParaRPr/>
          </a:p>
        </p:txBody>
      </p:sp>
      <p:pic>
        <p:nvPicPr>
          <p:cNvPr id="655" name="Google Shape;655;p73"/>
          <p:cNvPicPr preferRelativeResize="0">
            <a:picLocks noGrp="1"/>
          </p:cNvPicPr>
          <p:nvPr>
            <p:ph type="body" idx="1"/>
          </p:nvPr>
        </p:nvPicPr>
        <p:blipFill rotWithShape="1">
          <a:blip r:embed="rId3">
            <a:alphaModFix/>
          </a:blip>
          <a:srcRect/>
          <a:stretch/>
        </p:blipFill>
        <p:spPr>
          <a:xfrm>
            <a:off x="228600" y="2352675"/>
            <a:ext cx="4271963" cy="3046413"/>
          </a:xfrm>
          <a:prstGeom prst="rect">
            <a:avLst/>
          </a:prstGeom>
          <a:noFill/>
          <a:ln>
            <a:noFill/>
          </a:ln>
        </p:spPr>
      </p:pic>
      <p:sp>
        <p:nvSpPr>
          <p:cNvPr id="656" name="Google Shape;656;p73"/>
          <p:cNvSpPr txBox="1">
            <a:spLocks noGrp="1"/>
          </p:cNvSpPr>
          <p:nvPr>
            <p:ph type="body" idx="2"/>
          </p:nvPr>
        </p:nvSpPr>
        <p:spPr>
          <a:xfrm>
            <a:off x="4648200" y="2133600"/>
            <a:ext cx="41910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Select action on the basis of </a:t>
            </a:r>
            <a:r>
              <a:rPr lang="en-US" sz="2400" b="1" i="1" u="none" strike="noStrike" cap="none">
                <a:solidFill>
                  <a:schemeClr val="dk1"/>
                </a:solidFill>
                <a:latin typeface="Arial"/>
                <a:ea typeface="Arial"/>
                <a:cs typeface="Arial"/>
                <a:sym typeface="Arial"/>
              </a:rPr>
              <a:t>only the current</a:t>
            </a:r>
            <a:r>
              <a:rPr lang="en-US" sz="2400" b="1" i="0" u="none" strike="noStrike" cap="none">
                <a:solidFill>
                  <a:schemeClr val="dk1"/>
                </a:solidFill>
                <a:latin typeface="Arial"/>
                <a:ea typeface="Arial"/>
                <a:cs typeface="Arial"/>
                <a:sym typeface="Arial"/>
              </a:rPr>
              <a:t> percept</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Large reduction in possible percept/action situations </a:t>
            </a:r>
            <a:r>
              <a:rPr lang="en-US" sz="2400" b="1" i="1" u="none" strike="noStrike" cap="none">
                <a:solidFill>
                  <a:schemeClr val="dk1"/>
                </a:solidFill>
                <a:latin typeface="Arial"/>
                <a:ea typeface="Arial"/>
                <a:cs typeface="Arial"/>
                <a:sym typeface="Arial"/>
              </a:rPr>
              <a:t>(next slide)</a:t>
            </a:r>
            <a:r>
              <a:rPr lang="en-US" sz="2400" b="1" i="0" u="none" strike="noStrike" cap="none">
                <a:solidFill>
                  <a:schemeClr val="dk1"/>
                </a:solidFill>
                <a:latin typeface="Arial"/>
                <a:ea typeface="Arial"/>
                <a:cs typeface="Arial"/>
                <a:sym typeface="Arial"/>
              </a:rPr>
              <a:t> </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May be implemented as </a:t>
            </a:r>
            <a:r>
              <a:rPr lang="en-US" sz="2400" b="1" i="1" u="none" strike="noStrike" cap="none">
                <a:solidFill>
                  <a:schemeClr val="dk1"/>
                </a:solidFill>
                <a:latin typeface="Arial"/>
                <a:ea typeface="Arial"/>
                <a:cs typeface="Arial"/>
                <a:sym typeface="Arial"/>
              </a:rPr>
              <a:t>condition-action rules</a:t>
            </a:r>
            <a:endParaRPr sz="2400" b="1" i="0" u="none" strike="noStrike" cap="none">
              <a:solidFill>
                <a:schemeClr val="dk1"/>
              </a:solidFill>
              <a:latin typeface="Arial"/>
              <a:ea typeface="Arial"/>
              <a:cs typeface="Arial"/>
              <a:sym typeface="Arial"/>
            </a:endParaRPr>
          </a:p>
          <a:p>
            <a:pPr marL="457200" marR="0" lvl="1" indent="-190500" algn="l" rtl="0">
              <a:spcBef>
                <a:spcPts val="10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E.g., “If dirty then suck”</a:t>
            </a:r>
            <a:endParaRPr/>
          </a:p>
        </p:txBody>
      </p:sp>
      <p:sp>
        <p:nvSpPr>
          <p:cNvPr id="657" name="Google Shape;657;p7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54</a:t>
            </a:fld>
            <a:endParaRPr sz="2400" b="1">
              <a:solidFill>
                <a:schemeClr val="dk2"/>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74"/>
          <p:cNvSpPr/>
          <p:nvPr/>
        </p:nvSpPr>
        <p:spPr>
          <a:xfrm>
            <a:off x="630238" y="4064000"/>
            <a:ext cx="7785100" cy="1409700"/>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4" name="Google Shape;664;p74"/>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Simple Reflex Program</a:t>
            </a:r>
            <a:br>
              <a:rPr lang="en-US" sz="3600" b="0" i="0" u="none" strike="noStrike" cap="none">
                <a:solidFill>
                  <a:schemeClr val="dk2"/>
                </a:solidFill>
                <a:latin typeface="Arial Black"/>
                <a:ea typeface="Arial Black"/>
                <a:cs typeface="Arial Black"/>
                <a:sym typeface="Arial Black"/>
              </a:rPr>
            </a:br>
            <a:r>
              <a:rPr lang="en-US" sz="3600" b="0" i="0" u="none" strike="noStrike" cap="none">
                <a:solidFill>
                  <a:schemeClr val="dk2"/>
                </a:solidFill>
                <a:latin typeface="Arial Black"/>
                <a:ea typeface="Arial Black"/>
                <a:cs typeface="Arial Black"/>
                <a:sym typeface="Arial Black"/>
              </a:rPr>
              <a:t>in the Vacuum-Cleaner World</a:t>
            </a:r>
            <a:endParaRPr/>
          </a:p>
        </p:txBody>
      </p:sp>
      <p:pic>
        <p:nvPicPr>
          <p:cNvPr id="665" name="Google Shape;665;p74"/>
          <p:cNvPicPr preferRelativeResize="0">
            <a:picLocks noGrp="1"/>
          </p:cNvPicPr>
          <p:nvPr>
            <p:ph type="body" idx="1"/>
          </p:nvPr>
        </p:nvPicPr>
        <p:blipFill rotWithShape="1">
          <a:blip r:embed="rId3">
            <a:alphaModFix/>
          </a:blip>
          <a:srcRect/>
          <a:stretch/>
        </p:blipFill>
        <p:spPr>
          <a:xfrm>
            <a:off x="2847975" y="1981200"/>
            <a:ext cx="3446463" cy="1978025"/>
          </a:xfrm>
          <a:prstGeom prst="rect">
            <a:avLst/>
          </a:prstGeom>
          <a:noFill/>
          <a:ln>
            <a:noFill/>
          </a:ln>
        </p:spPr>
      </p:pic>
      <p:sp>
        <p:nvSpPr>
          <p:cNvPr id="666" name="Google Shape;666;p74"/>
          <p:cNvSpPr txBox="1">
            <a:spLocks noGrp="1"/>
          </p:cNvSpPr>
          <p:nvPr>
            <p:ph type="body" idx="2"/>
          </p:nvPr>
        </p:nvSpPr>
        <p:spPr>
          <a:xfrm>
            <a:off x="685800" y="4041775"/>
            <a:ext cx="8001000" cy="22827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Font typeface="Noto Sans Symbols"/>
              <a:buNone/>
            </a:pPr>
            <a:r>
              <a:rPr lang="en-US" sz="1665" b="1" i="0" u="none" strike="noStrike" cap="none">
                <a:solidFill>
                  <a:schemeClr val="dk1"/>
                </a:solidFill>
                <a:latin typeface="Arial"/>
                <a:ea typeface="Arial"/>
                <a:cs typeface="Arial"/>
                <a:sym typeface="Arial"/>
              </a:rPr>
              <a:t>function REFLEX-VACUUM-AGENT ([</a:t>
            </a:r>
            <a:r>
              <a:rPr lang="en-US" sz="1665" b="1" i="1" u="none" strike="noStrike" cap="none">
                <a:solidFill>
                  <a:schemeClr val="dk1"/>
                </a:solidFill>
                <a:latin typeface="Arial"/>
                <a:ea typeface="Arial"/>
                <a:cs typeface="Arial"/>
                <a:sym typeface="Arial"/>
              </a:rPr>
              <a:t>location, status</a:t>
            </a:r>
            <a:r>
              <a:rPr lang="en-US" sz="1665" b="1" i="0" u="none" strike="noStrike" cap="none">
                <a:solidFill>
                  <a:schemeClr val="dk1"/>
                </a:solidFill>
                <a:latin typeface="Arial"/>
                <a:ea typeface="Arial"/>
                <a:cs typeface="Arial"/>
                <a:sym typeface="Arial"/>
              </a:rPr>
              <a:t>]) returns an action</a:t>
            </a:r>
            <a:endParaRPr/>
          </a:p>
          <a:p>
            <a:pPr marL="0" marR="0" lvl="0" indent="0" algn="l" rtl="0">
              <a:lnSpc>
                <a:spcPct val="80000"/>
              </a:lnSpc>
              <a:spcBef>
                <a:spcPts val="933"/>
              </a:spcBef>
              <a:spcAft>
                <a:spcPts val="0"/>
              </a:spcAft>
              <a:buClr>
                <a:schemeClr val="dk1"/>
              </a:buClr>
              <a:buFont typeface="Noto Sans Symbols"/>
              <a:buNone/>
            </a:pPr>
            <a:r>
              <a:rPr lang="en-US" sz="1665" b="1" i="0" u="none" strike="noStrike" cap="none">
                <a:solidFill>
                  <a:schemeClr val="dk1"/>
                </a:solidFill>
                <a:latin typeface="Arial"/>
                <a:ea typeface="Arial"/>
                <a:cs typeface="Arial"/>
                <a:sym typeface="Arial"/>
              </a:rPr>
              <a:t>	if </a:t>
            </a:r>
            <a:r>
              <a:rPr lang="en-US" sz="1665" b="1" i="1" u="none" strike="noStrike" cap="none">
                <a:solidFill>
                  <a:schemeClr val="dk1"/>
                </a:solidFill>
                <a:latin typeface="Arial"/>
                <a:ea typeface="Arial"/>
                <a:cs typeface="Arial"/>
                <a:sym typeface="Arial"/>
              </a:rPr>
              <a:t>status = Dirty</a:t>
            </a:r>
            <a:r>
              <a:rPr lang="en-US" sz="1665" b="1" i="0" u="none" strike="noStrike" cap="none">
                <a:solidFill>
                  <a:schemeClr val="dk1"/>
                </a:solidFill>
                <a:latin typeface="Arial"/>
                <a:ea typeface="Arial"/>
                <a:cs typeface="Arial"/>
                <a:sym typeface="Arial"/>
              </a:rPr>
              <a:t> then return </a:t>
            </a:r>
            <a:r>
              <a:rPr lang="en-US" sz="1665" b="1" i="1" u="none" strike="noStrike" cap="none">
                <a:solidFill>
                  <a:schemeClr val="dk1"/>
                </a:solidFill>
                <a:latin typeface="Arial"/>
                <a:ea typeface="Arial"/>
                <a:cs typeface="Arial"/>
                <a:sym typeface="Arial"/>
              </a:rPr>
              <a:t>Suck</a:t>
            </a:r>
            <a:endParaRPr sz="1665" b="1" i="0" u="none" strike="noStrike" cap="none">
              <a:solidFill>
                <a:schemeClr val="dk1"/>
              </a:solidFill>
              <a:latin typeface="Arial"/>
              <a:ea typeface="Arial"/>
              <a:cs typeface="Arial"/>
              <a:sym typeface="Arial"/>
            </a:endParaRPr>
          </a:p>
          <a:p>
            <a:pPr marL="0" marR="0" lvl="0" indent="0" algn="l" rtl="0">
              <a:lnSpc>
                <a:spcPct val="80000"/>
              </a:lnSpc>
              <a:spcBef>
                <a:spcPts val="933"/>
              </a:spcBef>
              <a:spcAft>
                <a:spcPts val="0"/>
              </a:spcAft>
              <a:buClr>
                <a:schemeClr val="dk1"/>
              </a:buClr>
              <a:buFont typeface="Noto Sans Symbols"/>
              <a:buNone/>
            </a:pPr>
            <a:r>
              <a:rPr lang="en-US" sz="1665" b="1" i="0" u="none" strike="noStrike" cap="none">
                <a:solidFill>
                  <a:schemeClr val="dk1"/>
                </a:solidFill>
                <a:latin typeface="Arial"/>
                <a:ea typeface="Arial"/>
                <a:cs typeface="Arial"/>
                <a:sym typeface="Arial"/>
              </a:rPr>
              <a:t>	else if </a:t>
            </a:r>
            <a:r>
              <a:rPr lang="en-US" sz="1665" b="1" i="1" u="none" strike="noStrike" cap="none">
                <a:solidFill>
                  <a:schemeClr val="dk1"/>
                </a:solidFill>
                <a:latin typeface="Arial"/>
                <a:ea typeface="Arial"/>
                <a:cs typeface="Arial"/>
                <a:sym typeface="Arial"/>
              </a:rPr>
              <a:t>location = A</a:t>
            </a:r>
            <a:r>
              <a:rPr lang="en-US" sz="1665" b="1" i="0" u="none" strike="noStrike" cap="none">
                <a:solidFill>
                  <a:schemeClr val="dk1"/>
                </a:solidFill>
                <a:latin typeface="Arial"/>
                <a:ea typeface="Arial"/>
                <a:cs typeface="Arial"/>
                <a:sym typeface="Arial"/>
              </a:rPr>
              <a:t> then return </a:t>
            </a:r>
            <a:r>
              <a:rPr lang="en-US" sz="1665" b="1" i="1" u="none" strike="noStrike" cap="none">
                <a:solidFill>
                  <a:schemeClr val="dk1"/>
                </a:solidFill>
                <a:latin typeface="Arial"/>
                <a:ea typeface="Arial"/>
                <a:cs typeface="Arial"/>
                <a:sym typeface="Arial"/>
              </a:rPr>
              <a:t>Right</a:t>
            </a:r>
            <a:endParaRPr sz="1665" b="1" i="0" u="none" strike="noStrike" cap="none">
              <a:solidFill>
                <a:schemeClr val="dk1"/>
              </a:solidFill>
              <a:latin typeface="Arial"/>
              <a:ea typeface="Arial"/>
              <a:cs typeface="Arial"/>
              <a:sym typeface="Arial"/>
            </a:endParaRPr>
          </a:p>
          <a:p>
            <a:pPr marL="0" marR="0" lvl="0" indent="0" algn="l" rtl="0">
              <a:lnSpc>
                <a:spcPct val="80000"/>
              </a:lnSpc>
              <a:spcBef>
                <a:spcPts val="933"/>
              </a:spcBef>
              <a:spcAft>
                <a:spcPts val="0"/>
              </a:spcAft>
              <a:buClr>
                <a:schemeClr val="dk1"/>
              </a:buClr>
              <a:buFont typeface="Noto Sans Symbols"/>
              <a:buNone/>
            </a:pPr>
            <a:r>
              <a:rPr lang="en-US" sz="1665" b="1" i="0" u="none" strike="noStrike" cap="none">
                <a:solidFill>
                  <a:schemeClr val="dk1"/>
                </a:solidFill>
                <a:latin typeface="Arial"/>
                <a:ea typeface="Arial"/>
                <a:cs typeface="Arial"/>
                <a:sym typeface="Arial"/>
              </a:rPr>
              <a:t>	else if </a:t>
            </a:r>
            <a:r>
              <a:rPr lang="en-US" sz="1665" b="1" i="1" u="none" strike="noStrike" cap="none">
                <a:solidFill>
                  <a:schemeClr val="dk1"/>
                </a:solidFill>
                <a:latin typeface="Arial"/>
                <a:ea typeface="Arial"/>
                <a:cs typeface="Arial"/>
                <a:sym typeface="Arial"/>
              </a:rPr>
              <a:t>location = B</a:t>
            </a:r>
            <a:r>
              <a:rPr lang="en-US" sz="1665" b="1" i="0" u="none" strike="noStrike" cap="none">
                <a:solidFill>
                  <a:schemeClr val="dk1"/>
                </a:solidFill>
                <a:latin typeface="Arial"/>
                <a:ea typeface="Arial"/>
                <a:cs typeface="Arial"/>
                <a:sym typeface="Arial"/>
              </a:rPr>
              <a:t> then return </a:t>
            </a:r>
            <a:r>
              <a:rPr lang="en-US" sz="1665" b="1" i="1" u="none" strike="noStrike" cap="none">
                <a:solidFill>
                  <a:schemeClr val="dk1"/>
                </a:solidFill>
                <a:latin typeface="Arial"/>
                <a:ea typeface="Arial"/>
                <a:cs typeface="Arial"/>
                <a:sym typeface="Arial"/>
              </a:rPr>
              <a:t>Left</a:t>
            </a:r>
            <a:endParaRPr sz="1665" i="1"/>
          </a:p>
          <a:p>
            <a:pPr marL="0" marR="0" lvl="0" indent="0" algn="l" rtl="0">
              <a:lnSpc>
                <a:spcPct val="80000"/>
              </a:lnSpc>
              <a:spcBef>
                <a:spcPts val="1044"/>
              </a:spcBef>
              <a:spcAft>
                <a:spcPts val="0"/>
              </a:spcAft>
              <a:buClr>
                <a:schemeClr val="dk1"/>
              </a:buClr>
              <a:buFont typeface="Noto Sans Symbols"/>
              <a:buNone/>
            </a:pPr>
            <a:endParaRPr sz="2220" b="1" i="0" u="none" strike="noStrike" cap="none">
              <a:solidFill>
                <a:schemeClr val="dk1"/>
              </a:solidFill>
              <a:latin typeface="Arial"/>
              <a:ea typeface="Arial"/>
              <a:cs typeface="Arial"/>
              <a:sym typeface="Arial"/>
            </a:endParaRPr>
          </a:p>
          <a:p>
            <a:pPr marL="0" marR="0" lvl="0" indent="0" algn="l" rtl="0">
              <a:lnSpc>
                <a:spcPct val="80000"/>
              </a:lnSpc>
              <a:spcBef>
                <a:spcPts val="1136"/>
              </a:spcBef>
              <a:spcAft>
                <a:spcPts val="0"/>
              </a:spcAft>
              <a:buClr>
                <a:srgbClr val="950000"/>
              </a:buClr>
              <a:buFont typeface="Noto Sans Symbols"/>
              <a:buNone/>
            </a:pPr>
            <a:r>
              <a:rPr lang="en-US" sz="2682" b="1" i="0" u="none" strike="noStrike" cap="none">
                <a:solidFill>
                  <a:srgbClr val="950000"/>
                </a:solidFill>
                <a:latin typeface="Arial"/>
                <a:ea typeface="Arial"/>
                <a:cs typeface="Arial"/>
                <a:sym typeface="Arial"/>
              </a:rPr>
              <a:t>Reduction from 4</a:t>
            </a:r>
            <a:r>
              <a:rPr lang="en-US" sz="2682" b="1" i="0" u="none" strike="noStrike" cap="none" baseline="30000">
                <a:solidFill>
                  <a:srgbClr val="950000"/>
                </a:solidFill>
                <a:latin typeface="Arial"/>
                <a:ea typeface="Arial"/>
                <a:cs typeface="Arial"/>
                <a:sym typeface="Arial"/>
              </a:rPr>
              <a:t>T</a:t>
            </a:r>
            <a:r>
              <a:rPr lang="en-US" sz="2682" b="1" i="0" u="none" strike="noStrike" cap="none">
                <a:solidFill>
                  <a:srgbClr val="950000"/>
                </a:solidFill>
                <a:latin typeface="Arial"/>
                <a:ea typeface="Arial"/>
                <a:cs typeface="Arial"/>
                <a:sym typeface="Arial"/>
              </a:rPr>
              <a:t> to 3 entries</a:t>
            </a:r>
            <a:endParaRPr/>
          </a:p>
        </p:txBody>
      </p:sp>
      <p:sp>
        <p:nvSpPr>
          <p:cNvPr id="667" name="Google Shape;667;p7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55</a:t>
            </a:fld>
            <a:endParaRPr sz="2400" b="1">
              <a:solidFill>
                <a:schemeClr val="dk2"/>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5"/>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Model-Based Reflex Agent</a:t>
            </a:r>
            <a:endParaRPr/>
          </a:p>
        </p:txBody>
      </p:sp>
      <p:sp>
        <p:nvSpPr>
          <p:cNvPr id="674" name="Google Shape;674;p75"/>
          <p:cNvSpPr txBox="1">
            <a:spLocks noGrp="1"/>
          </p:cNvSpPr>
          <p:nvPr>
            <p:ph type="body" idx="2"/>
          </p:nvPr>
        </p:nvSpPr>
        <p:spPr>
          <a:xfrm>
            <a:off x="4719638" y="1963738"/>
            <a:ext cx="4043362" cy="411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To tackle </a:t>
            </a:r>
            <a:r>
              <a:rPr lang="en-US" sz="2400" b="1" i="1" u="none" strike="noStrike" cap="none">
                <a:solidFill>
                  <a:schemeClr val="dk1"/>
                </a:solidFill>
                <a:latin typeface="Arial"/>
                <a:ea typeface="Arial"/>
                <a:cs typeface="Arial"/>
                <a:sym typeface="Arial"/>
              </a:rPr>
              <a:t>partially observable</a:t>
            </a:r>
            <a:r>
              <a:rPr lang="en-US" sz="2400" b="1" i="0" u="none" strike="noStrike" cap="none">
                <a:solidFill>
                  <a:schemeClr val="dk1"/>
                </a:solidFill>
                <a:latin typeface="Arial"/>
                <a:ea typeface="Arial"/>
                <a:cs typeface="Arial"/>
                <a:sym typeface="Arial"/>
              </a:rPr>
              <a:t> environments</a:t>
            </a:r>
            <a:endParaRPr/>
          </a:p>
          <a:p>
            <a:pPr marL="457200" marR="0" lvl="1" indent="-190500" algn="l" rtl="0">
              <a:lnSpc>
                <a:spcPct val="90000"/>
              </a:lnSpc>
              <a:spcBef>
                <a:spcPts val="10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Maintain internal state representing best estimate of current world situation</a:t>
            </a:r>
            <a:endParaRPr/>
          </a:p>
          <a:p>
            <a:pPr marL="0" marR="0" lvl="0" indent="0" algn="l" rtl="0">
              <a:lnSpc>
                <a:spcPct val="90000"/>
              </a:lnSpc>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Over time update state using world knowledge</a:t>
            </a:r>
            <a:endParaRPr/>
          </a:p>
          <a:p>
            <a:pPr marL="457200" marR="0" lvl="1" indent="-190500" algn="l" rtl="0">
              <a:lnSpc>
                <a:spcPct val="90000"/>
              </a:lnSpc>
              <a:spcBef>
                <a:spcPts val="10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How world changes</a:t>
            </a:r>
            <a:endParaRPr/>
          </a:p>
          <a:p>
            <a:pPr marL="457200" marR="0" lvl="1" indent="-190500" algn="l" rtl="0">
              <a:lnSpc>
                <a:spcPct val="90000"/>
              </a:lnSpc>
              <a:spcBef>
                <a:spcPts val="4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How actions affect world</a:t>
            </a:r>
            <a:endParaRPr/>
          </a:p>
          <a:p>
            <a:pPr marL="457200" marR="0" lvl="1" indent="-190500" algn="l" rtl="0">
              <a:lnSpc>
                <a:spcPct val="90000"/>
              </a:lnSpc>
              <a:spcBef>
                <a:spcPts val="420"/>
              </a:spcBef>
              <a:spcAft>
                <a:spcPts val="0"/>
              </a:spcAft>
              <a:buClr>
                <a:schemeClr val="dk2"/>
              </a:buClr>
              <a:buFont typeface="Noto Sans Symbols"/>
              <a:buNone/>
            </a:pPr>
            <a:r>
              <a:rPr lang="en-US" sz="2100" b="0" i="1" u="none" strike="noStrike" cap="none">
                <a:solidFill>
                  <a:schemeClr val="dk1"/>
                </a:solidFill>
                <a:latin typeface="Arial"/>
                <a:ea typeface="Arial"/>
                <a:cs typeface="Arial"/>
                <a:sym typeface="Arial"/>
              </a:rPr>
              <a:t>⇒ </a:t>
            </a:r>
            <a:r>
              <a:rPr lang="en-US" sz="2100" b="1" i="1" u="none" strike="noStrike" cap="none">
                <a:solidFill>
                  <a:schemeClr val="dk1"/>
                </a:solidFill>
                <a:latin typeface="Arial"/>
                <a:ea typeface="Arial"/>
                <a:cs typeface="Arial"/>
                <a:sym typeface="Arial"/>
              </a:rPr>
              <a:t>Model of World</a:t>
            </a:r>
            <a:endParaRPr sz="2100" b="1" i="0" u="none" strike="noStrike" cap="none">
              <a:solidFill>
                <a:schemeClr val="dk1"/>
              </a:solidFill>
              <a:latin typeface="Arial"/>
              <a:ea typeface="Arial"/>
              <a:cs typeface="Arial"/>
              <a:sym typeface="Arial"/>
            </a:endParaRPr>
          </a:p>
        </p:txBody>
      </p:sp>
      <p:sp>
        <p:nvSpPr>
          <p:cNvPr id="675" name="Google Shape;675;p7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56</a:t>
            </a:fld>
            <a:endParaRPr sz="2400" b="1">
              <a:solidFill>
                <a:schemeClr val="dk2"/>
              </a:solidFill>
              <a:latin typeface="Arial"/>
              <a:ea typeface="Arial"/>
              <a:cs typeface="Arial"/>
              <a:sym typeface="Arial"/>
            </a:endParaRPr>
          </a:p>
        </p:txBody>
      </p:sp>
      <p:pic>
        <p:nvPicPr>
          <p:cNvPr id="676" name="Google Shape;676;p75" descr="reflex+state-agent"/>
          <p:cNvPicPr preferRelativeResize="0"/>
          <p:nvPr/>
        </p:nvPicPr>
        <p:blipFill rotWithShape="1">
          <a:blip r:embed="rId3">
            <a:alphaModFix/>
          </a:blip>
          <a:srcRect/>
          <a:stretch/>
        </p:blipFill>
        <p:spPr>
          <a:xfrm>
            <a:off x="381000" y="2549525"/>
            <a:ext cx="4132263" cy="2628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76"/>
          <p:cNvSpPr txBox="1">
            <a:spLocks noGrp="1"/>
          </p:cNvSpPr>
          <p:nvPr>
            <p:ph type="title"/>
          </p:nvPr>
        </p:nvSpPr>
        <p:spPr>
          <a:xfrm>
            <a:off x="647606" y="267983"/>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Model-Based Example</a:t>
            </a:r>
            <a:endParaRPr sz="3600" b="0" i="0" u="none" strike="noStrike" cap="none">
              <a:solidFill>
                <a:schemeClr val="dk2"/>
              </a:solidFill>
              <a:latin typeface="Arial Black"/>
              <a:ea typeface="Arial Black"/>
              <a:cs typeface="Arial Black"/>
              <a:sym typeface="Arial Black"/>
            </a:endParaRPr>
          </a:p>
        </p:txBody>
      </p:sp>
      <p:sp>
        <p:nvSpPr>
          <p:cNvPr id="683" name="Google Shape;683;p76"/>
          <p:cNvSpPr txBox="1">
            <a:spLocks noGrp="1"/>
          </p:cNvSpPr>
          <p:nvPr>
            <p:ph type="body" idx="1"/>
          </p:nvPr>
        </p:nvSpPr>
        <p:spPr>
          <a:xfrm>
            <a:off x="676252" y="3821399"/>
            <a:ext cx="7772400" cy="22576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Suppose you are blind, but know that</a:t>
            </a:r>
            <a:endParaRPr/>
          </a:p>
          <a:p>
            <a:pPr marL="457200" marR="0" lvl="1" indent="-190500" algn="l" rtl="0">
              <a:spcBef>
                <a:spcPts val="1000"/>
              </a:spcBef>
              <a:spcAft>
                <a:spcPts val="0"/>
              </a:spcAft>
              <a:buClr>
                <a:schemeClr val="dk2"/>
              </a:buClr>
              <a:buSzPts val="2000"/>
              <a:buFont typeface="Arial"/>
              <a:buChar char="•"/>
            </a:pPr>
            <a:r>
              <a:rPr lang="en-US" sz="2000" b="0" i="1" u="none" strike="noStrike" cap="none">
                <a:solidFill>
                  <a:schemeClr val="dk1"/>
                </a:solidFill>
                <a:latin typeface="Arial"/>
                <a:ea typeface="Arial"/>
                <a:cs typeface="Arial"/>
                <a:sym typeface="Arial"/>
              </a:rPr>
              <a:t>Suck</a:t>
            </a:r>
            <a:r>
              <a:rPr lang="en-US" sz="2000" b="0" i="0" u="none" strike="noStrike" cap="none">
                <a:solidFill>
                  <a:schemeClr val="dk1"/>
                </a:solidFill>
                <a:latin typeface="Arial"/>
                <a:ea typeface="Arial"/>
                <a:cs typeface="Arial"/>
                <a:sym typeface="Arial"/>
              </a:rPr>
              <a:t> always cleans the current room</a:t>
            </a:r>
            <a:endParaRPr/>
          </a:p>
          <a:p>
            <a:pPr marL="457200" marR="0" lvl="1" indent="-190500" algn="l" rtl="0">
              <a:spcBef>
                <a:spcPts val="400"/>
              </a:spcBef>
              <a:spcAft>
                <a:spcPts val="0"/>
              </a:spcAft>
              <a:buClr>
                <a:schemeClr val="dk2"/>
              </a:buClr>
              <a:buSzPts val="2000"/>
              <a:buFont typeface="Arial"/>
              <a:buChar char="•"/>
            </a:pPr>
            <a:r>
              <a:rPr lang="en-US" sz="2000" b="0" i="1" u="none" strike="noStrike" cap="none">
                <a:solidFill>
                  <a:schemeClr val="dk1"/>
                </a:solidFill>
                <a:latin typeface="Arial"/>
                <a:ea typeface="Arial"/>
                <a:cs typeface="Arial"/>
                <a:sym typeface="Arial"/>
              </a:rPr>
              <a:t>Left</a:t>
            </a:r>
            <a:r>
              <a:rPr lang="en-US" sz="2000" b="0" i="0" u="none" strike="noStrike" cap="none">
                <a:solidFill>
                  <a:schemeClr val="dk1"/>
                </a:solidFill>
                <a:latin typeface="Arial"/>
                <a:ea typeface="Arial"/>
                <a:cs typeface="Arial"/>
                <a:sym typeface="Arial"/>
              </a:rPr>
              <a:t> always leaves you in room A</a:t>
            </a:r>
            <a:endParaRPr/>
          </a:p>
          <a:p>
            <a:pPr marL="457200" marR="0" lvl="1" indent="-190500" algn="l" rtl="0">
              <a:spcBef>
                <a:spcPts val="400"/>
              </a:spcBef>
              <a:spcAft>
                <a:spcPts val="0"/>
              </a:spcAft>
              <a:buClr>
                <a:schemeClr val="dk2"/>
              </a:buClr>
              <a:buSzPts val="2000"/>
              <a:buFont typeface="Arial"/>
              <a:buChar char="•"/>
            </a:pPr>
            <a:r>
              <a:rPr lang="en-US" sz="2000" b="0" i="1" u="none" strike="noStrike" cap="none">
                <a:solidFill>
                  <a:schemeClr val="dk1"/>
                </a:solidFill>
                <a:latin typeface="Arial"/>
                <a:ea typeface="Arial"/>
                <a:cs typeface="Arial"/>
                <a:sym typeface="Arial"/>
              </a:rPr>
              <a:t>Right</a:t>
            </a:r>
            <a:r>
              <a:rPr lang="en-US" sz="2000" b="0" i="0" u="none" strike="noStrike" cap="none">
                <a:solidFill>
                  <a:schemeClr val="dk1"/>
                </a:solidFill>
                <a:latin typeface="Arial"/>
                <a:ea typeface="Arial"/>
                <a:cs typeface="Arial"/>
                <a:sym typeface="Arial"/>
              </a:rPr>
              <a:t> always leaves you in room B</a:t>
            </a:r>
            <a:endParaRPr sz="2000" b="0" i="1" u="none" strike="noStrike" cap="none">
              <a:solidFill>
                <a:schemeClr val="dk1"/>
              </a:solidFill>
              <a:latin typeface="Arial"/>
              <a:ea typeface="Arial"/>
              <a:cs typeface="Arial"/>
              <a:sym typeface="Arial"/>
            </a:endParaRPr>
          </a:p>
        </p:txBody>
      </p:sp>
      <p:sp>
        <p:nvSpPr>
          <p:cNvPr id="684" name="Google Shape;684;p7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57</a:t>
            </a:fld>
            <a:endParaRPr sz="2400" b="1">
              <a:solidFill>
                <a:schemeClr val="dk2"/>
              </a:solidFill>
              <a:latin typeface="Arial"/>
              <a:ea typeface="Arial"/>
              <a:cs typeface="Arial"/>
              <a:sym typeface="Arial"/>
            </a:endParaRPr>
          </a:p>
        </p:txBody>
      </p:sp>
      <p:pic>
        <p:nvPicPr>
          <p:cNvPr id="685" name="Google Shape;685;p76"/>
          <p:cNvPicPr preferRelativeResize="0"/>
          <p:nvPr/>
        </p:nvPicPr>
        <p:blipFill rotWithShape="1">
          <a:blip r:embed="rId3">
            <a:alphaModFix/>
          </a:blip>
          <a:srcRect/>
          <a:stretch/>
        </p:blipFill>
        <p:spPr>
          <a:xfrm>
            <a:off x="2723843" y="1610938"/>
            <a:ext cx="3446463" cy="1978025"/>
          </a:xfrm>
          <a:prstGeom prst="rect">
            <a:avLst/>
          </a:prstGeom>
          <a:noFill/>
          <a:ln>
            <a:noFill/>
          </a:ln>
        </p:spPr>
      </p:pic>
      <p:sp>
        <p:nvSpPr>
          <p:cNvPr id="686" name="Google Shape;686;p76"/>
          <p:cNvSpPr txBox="1"/>
          <p:nvPr/>
        </p:nvSpPr>
        <p:spPr>
          <a:xfrm>
            <a:off x="1655703" y="6105408"/>
            <a:ext cx="5467162"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950000"/>
                </a:solidFill>
                <a:latin typeface="Arial"/>
                <a:ea typeface="Arial"/>
                <a:cs typeface="Arial"/>
                <a:sym typeface="Arial"/>
              </a:rPr>
              <a:t>Totally unobservable world</a:t>
            </a:r>
            <a:endParaRPr sz="2400" b="1">
              <a:solidFill>
                <a:srgbClr val="95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7"/>
          <p:cNvSpPr txBox="1">
            <a:spLocks noGrp="1"/>
          </p:cNvSpPr>
          <p:nvPr>
            <p:ph type="title"/>
          </p:nvPr>
        </p:nvSpPr>
        <p:spPr>
          <a:xfrm>
            <a:off x="685800" y="609600"/>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Goal-Based Agent</a:t>
            </a:r>
            <a:endParaRPr/>
          </a:p>
        </p:txBody>
      </p:sp>
      <p:sp>
        <p:nvSpPr>
          <p:cNvPr id="693" name="Google Shape;693;p77"/>
          <p:cNvSpPr txBox="1">
            <a:spLocks noGrp="1"/>
          </p:cNvSpPr>
          <p:nvPr>
            <p:ph type="body" idx="2"/>
          </p:nvPr>
        </p:nvSpPr>
        <p:spPr>
          <a:xfrm>
            <a:off x="4610100" y="1981200"/>
            <a:ext cx="4394200" cy="441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Goals describe what agent wants</a:t>
            </a:r>
            <a:endParaRPr/>
          </a:p>
          <a:p>
            <a:pPr marL="457200" marR="0" lvl="1" indent="-190500" algn="l" rtl="0">
              <a:lnSpc>
                <a:spcPct val="90000"/>
              </a:lnSpc>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By changing goals, can change what agent does in same situation</a:t>
            </a:r>
            <a:endParaRPr/>
          </a:p>
          <a:p>
            <a:pPr marL="0" marR="0" lvl="0" indent="0" algn="l" rtl="0">
              <a:lnSpc>
                <a:spcPct val="90000"/>
              </a:lnSpc>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Combining models and goals enables determining which possible future paths could lead to goals</a:t>
            </a:r>
            <a:endParaRPr/>
          </a:p>
          <a:p>
            <a:pPr marL="457200" marR="0" lvl="1" indent="-190500" algn="l" rtl="0">
              <a:lnSpc>
                <a:spcPct val="90000"/>
              </a:lnSpc>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Typically investigated in </a:t>
            </a:r>
            <a:r>
              <a:rPr lang="en-US" sz="2000" b="1" i="0" u="none" strike="noStrike" cap="none">
                <a:solidFill>
                  <a:schemeClr val="dk1"/>
                </a:solidFill>
                <a:latin typeface="Arial"/>
                <a:ea typeface="Arial"/>
                <a:cs typeface="Arial"/>
                <a:sym typeface="Arial"/>
              </a:rPr>
              <a:t>search</a:t>
            </a: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problem solving</a:t>
            </a:r>
            <a:r>
              <a:rPr lang="en-US" sz="2000" b="0" i="0" u="none" strike="noStrike" cap="none">
                <a:solidFill>
                  <a:schemeClr val="dk1"/>
                </a:solidFill>
                <a:latin typeface="Arial"/>
                <a:ea typeface="Arial"/>
                <a:cs typeface="Arial"/>
                <a:sym typeface="Arial"/>
              </a:rPr>
              <a:t> and </a:t>
            </a:r>
            <a:r>
              <a:rPr lang="en-US" sz="2000" b="1" i="0" u="none" strike="noStrike" cap="none">
                <a:solidFill>
                  <a:schemeClr val="dk1"/>
                </a:solidFill>
                <a:latin typeface="Arial"/>
                <a:ea typeface="Arial"/>
                <a:cs typeface="Arial"/>
                <a:sym typeface="Arial"/>
              </a:rPr>
              <a:t>planning</a:t>
            </a:r>
            <a:r>
              <a:rPr lang="en-US" sz="2000" b="0" i="0" u="none" strike="noStrike" cap="none">
                <a:solidFill>
                  <a:schemeClr val="dk1"/>
                </a:solidFill>
                <a:latin typeface="Arial"/>
                <a:ea typeface="Arial"/>
                <a:cs typeface="Arial"/>
                <a:sym typeface="Arial"/>
              </a:rPr>
              <a:t> research</a:t>
            </a:r>
            <a:endParaRPr/>
          </a:p>
        </p:txBody>
      </p:sp>
      <p:sp>
        <p:nvSpPr>
          <p:cNvPr id="694" name="Google Shape;694;p7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58</a:t>
            </a:fld>
            <a:endParaRPr sz="2400" b="1">
              <a:solidFill>
                <a:schemeClr val="dk2"/>
              </a:solidFill>
              <a:latin typeface="Arial"/>
              <a:ea typeface="Arial"/>
              <a:cs typeface="Arial"/>
              <a:sym typeface="Arial"/>
            </a:endParaRPr>
          </a:p>
        </p:txBody>
      </p:sp>
      <p:pic>
        <p:nvPicPr>
          <p:cNvPr id="695" name="Google Shape;695;p77" descr="goal-based-agent"/>
          <p:cNvPicPr preferRelativeResize="0"/>
          <p:nvPr/>
        </p:nvPicPr>
        <p:blipFill rotWithShape="1">
          <a:blip r:embed="rId3">
            <a:alphaModFix/>
          </a:blip>
          <a:srcRect/>
          <a:stretch/>
        </p:blipFill>
        <p:spPr>
          <a:xfrm>
            <a:off x="246063" y="2506663"/>
            <a:ext cx="4267200" cy="2714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8"/>
          <p:cNvSpPr txBox="1">
            <a:spLocks noGrp="1"/>
          </p:cNvSpPr>
          <p:nvPr>
            <p:ph type="title"/>
          </p:nvPr>
        </p:nvSpPr>
        <p:spPr>
          <a:xfrm>
            <a:off x="704897" y="284962"/>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Goal Based Example</a:t>
            </a:r>
            <a:endParaRPr sz="3600" b="0" i="0" u="none" strike="noStrike" cap="none">
              <a:solidFill>
                <a:schemeClr val="dk2"/>
              </a:solidFill>
              <a:latin typeface="Arial Black"/>
              <a:ea typeface="Arial Black"/>
              <a:cs typeface="Arial Black"/>
              <a:sym typeface="Arial Black"/>
            </a:endParaRPr>
          </a:p>
        </p:txBody>
      </p:sp>
      <p:sp>
        <p:nvSpPr>
          <p:cNvPr id="701" name="Google Shape;701;p78"/>
          <p:cNvSpPr txBox="1">
            <a:spLocks noGrp="1"/>
          </p:cNvSpPr>
          <p:nvPr>
            <p:ph type="body" idx="1"/>
          </p:nvPr>
        </p:nvSpPr>
        <p:spPr>
          <a:xfrm>
            <a:off x="685800" y="3704704"/>
            <a:ext cx="7772400" cy="23912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If goal is to clean both rooms</a:t>
            </a:r>
            <a:endParaRPr/>
          </a:p>
          <a:p>
            <a:pPr marL="457200" marR="0" lvl="1" indent="-190500" algn="l" rtl="0">
              <a:spcBef>
                <a:spcPts val="1000"/>
              </a:spcBef>
              <a:spcAft>
                <a:spcPts val="0"/>
              </a:spcAft>
              <a:buClr>
                <a:schemeClr val="dk2"/>
              </a:buClr>
              <a:buSzPts val="2000"/>
              <a:buFont typeface="Arial"/>
              <a:buChar char="•"/>
            </a:pPr>
            <a:r>
              <a:rPr lang="en-US" sz="2000" b="0" i="1" u="none" strike="noStrike" cap="none">
                <a:solidFill>
                  <a:schemeClr val="dk1"/>
                </a:solidFill>
                <a:latin typeface="Arial"/>
                <a:ea typeface="Arial"/>
                <a:cs typeface="Arial"/>
                <a:sym typeface="Arial"/>
              </a:rPr>
              <a:t>Suck</a:t>
            </a:r>
            <a:endParaRPr sz="2000" b="0" i="0" u="none" strike="noStrike" cap="none">
              <a:solidFill>
                <a:schemeClr val="dk1"/>
              </a:solidFill>
              <a:latin typeface="Arial"/>
              <a:ea typeface="Arial"/>
              <a:cs typeface="Arial"/>
              <a:sym typeface="Arial"/>
            </a:endParaRPr>
          </a:p>
          <a:p>
            <a:pPr marL="0" marR="0" lvl="0" indent="0" algn="l"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If goal is just to clean room B</a:t>
            </a:r>
            <a:endParaRPr/>
          </a:p>
          <a:p>
            <a:pPr marL="457200" marR="0" lvl="1" indent="-190500" algn="l" rtl="0">
              <a:spcBef>
                <a:spcPts val="1000"/>
              </a:spcBef>
              <a:spcAft>
                <a:spcPts val="0"/>
              </a:spcAft>
              <a:buClr>
                <a:schemeClr val="dk2"/>
              </a:buClr>
              <a:buSzPts val="2000"/>
              <a:buFont typeface="Arial"/>
              <a:buChar char="•"/>
            </a:pPr>
            <a:r>
              <a:rPr lang="en-US" sz="2000" b="0" i="1" u="none" strike="noStrike" cap="none">
                <a:solidFill>
                  <a:schemeClr val="dk1"/>
                </a:solidFill>
                <a:latin typeface="Arial"/>
                <a:ea typeface="Arial"/>
                <a:cs typeface="Arial"/>
                <a:sym typeface="Arial"/>
              </a:rPr>
              <a:t>Right</a:t>
            </a:r>
            <a:endParaRPr sz="2000" b="0" i="1" u="none" strike="noStrike" cap="none">
              <a:solidFill>
                <a:schemeClr val="dk1"/>
              </a:solidFill>
              <a:latin typeface="Arial"/>
              <a:ea typeface="Arial"/>
              <a:cs typeface="Arial"/>
              <a:sym typeface="Arial"/>
            </a:endParaRPr>
          </a:p>
        </p:txBody>
      </p:sp>
      <p:sp>
        <p:nvSpPr>
          <p:cNvPr id="702" name="Google Shape;702;p7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59</a:t>
            </a:fld>
            <a:endParaRPr sz="2400" b="1">
              <a:solidFill>
                <a:schemeClr val="dk2"/>
              </a:solidFill>
              <a:latin typeface="Arial"/>
              <a:ea typeface="Arial"/>
              <a:cs typeface="Arial"/>
              <a:sym typeface="Arial"/>
            </a:endParaRPr>
          </a:p>
        </p:txBody>
      </p:sp>
      <p:pic>
        <p:nvPicPr>
          <p:cNvPr id="703" name="Google Shape;703;p78"/>
          <p:cNvPicPr preferRelativeResize="0"/>
          <p:nvPr/>
        </p:nvPicPr>
        <p:blipFill rotWithShape="1">
          <a:blip r:embed="rId3">
            <a:alphaModFix/>
          </a:blip>
          <a:srcRect/>
          <a:stretch/>
        </p:blipFill>
        <p:spPr>
          <a:xfrm>
            <a:off x="2828878" y="1599271"/>
            <a:ext cx="3446463" cy="1978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6</a:t>
            </a:fld>
            <a:endParaRPr sz="1000">
              <a:solidFill>
                <a:schemeClr val="dk1"/>
              </a:solidFill>
              <a:latin typeface="Arial"/>
              <a:ea typeface="Arial"/>
              <a:cs typeface="Arial"/>
              <a:sym typeface="Arial"/>
            </a:endParaRPr>
          </a:p>
        </p:txBody>
      </p:sp>
      <p:pic>
        <p:nvPicPr>
          <p:cNvPr id="165" name="Google Shape;165;p23"/>
          <p:cNvPicPr preferRelativeResize="0"/>
          <p:nvPr/>
        </p:nvPicPr>
        <p:blipFill rotWithShape="1">
          <a:blip r:embed="rId3">
            <a:alphaModFix/>
          </a:blip>
          <a:srcRect l="30823" t="38373" r="7990" b="23253"/>
          <a:stretch/>
        </p:blipFill>
        <p:spPr>
          <a:xfrm>
            <a:off x="1143000" y="1330523"/>
            <a:ext cx="7090172" cy="2777133"/>
          </a:xfrm>
          <a:prstGeom prst="rect">
            <a:avLst/>
          </a:prstGeom>
          <a:noFill/>
          <a:ln>
            <a:noFill/>
          </a:ln>
        </p:spPr>
      </p:pic>
      <p:sp>
        <p:nvSpPr>
          <p:cNvPr id="166" name="Google Shape;166;p23"/>
          <p:cNvSpPr txBox="1">
            <a:spLocks noGrp="1"/>
          </p:cNvSpPr>
          <p:nvPr>
            <p:ph type="title"/>
          </p:nvPr>
        </p:nvSpPr>
        <p:spPr>
          <a:xfrm>
            <a:off x="457200" y="152718"/>
            <a:ext cx="5791200" cy="804667"/>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The Turing Test</a:t>
            </a:r>
            <a:endParaRPr/>
          </a:p>
        </p:txBody>
      </p:sp>
      <p:sp>
        <p:nvSpPr>
          <p:cNvPr id="167" name="Google Shape;167;p23"/>
          <p:cNvSpPr/>
          <p:nvPr/>
        </p:nvSpPr>
        <p:spPr>
          <a:xfrm>
            <a:off x="1687711" y="4679156"/>
            <a:ext cx="7277695" cy="1857375"/>
          </a:xfrm>
          <a:prstGeom prst="rect">
            <a:avLst/>
          </a:prstGeom>
          <a:noFill/>
          <a:ln>
            <a:noFill/>
          </a:ln>
        </p:spPr>
        <p:txBody>
          <a:bodyPr spcFirstLastPara="1" wrap="square" lIns="0" tIns="0" rIns="40625" bIns="0" anchor="t" anchorCtr="0">
            <a:noAutofit/>
          </a:bodyPr>
          <a:lstStyle/>
          <a:p>
            <a:pPr marL="268998" marR="0" lvl="0" indent="-243598" algn="l" rtl="0">
              <a:spcBef>
                <a:spcPts val="0"/>
              </a:spcBef>
              <a:spcAft>
                <a:spcPts val="0"/>
              </a:spcAft>
              <a:buClr>
                <a:srgbClr val="000000"/>
              </a:buClr>
              <a:buSzPts val="2200"/>
              <a:buFont typeface="Tahoma"/>
              <a:buChar char="•"/>
            </a:pPr>
            <a:r>
              <a:rPr lang="en-US" sz="2200">
                <a:solidFill>
                  <a:schemeClr val="dk1"/>
                </a:solidFill>
                <a:latin typeface="Tahoma"/>
                <a:ea typeface="Tahoma"/>
                <a:cs typeface="Tahoma"/>
                <a:sym typeface="Tahoma"/>
              </a:rPr>
              <a:t>Computer needs to possess: </a:t>
            </a:r>
            <a:r>
              <a:rPr lang="en-US" sz="1700">
                <a:solidFill>
                  <a:schemeClr val="dk1"/>
                </a:solidFill>
                <a:latin typeface="Tahoma"/>
                <a:ea typeface="Tahoma"/>
                <a:cs typeface="Tahoma"/>
                <a:sym typeface="Tahoma"/>
              </a:rPr>
              <a:t>Natural language processing, Knowledge representation, Automated reasoning, and Machine learning</a:t>
            </a:r>
            <a:endParaRPr/>
          </a:p>
          <a:p>
            <a:pPr marL="268998" marR="0" lvl="0" indent="-135648" algn="l" rtl="0">
              <a:spcBef>
                <a:spcPts val="475"/>
              </a:spcBef>
              <a:spcAft>
                <a:spcPts val="0"/>
              </a:spcAft>
              <a:buClr>
                <a:srgbClr val="000000"/>
              </a:buClr>
              <a:buSzPts val="1700"/>
              <a:buFont typeface="Tahoma"/>
              <a:buNone/>
            </a:pPr>
            <a:endParaRPr sz="1700">
              <a:solidFill>
                <a:schemeClr val="dk1"/>
              </a:solidFill>
              <a:latin typeface="Tahoma"/>
              <a:ea typeface="Tahoma"/>
              <a:cs typeface="Tahoma"/>
              <a:sym typeface="Tahoma"/>
            </a:endParaRPr>
          </a:p>
          <a:p>
            <a:pPr marL="268998" marR="0" lvl="0" indent="-243598" algn="l" rtl="0">
              <a:spcBef>
                <a:spcPts val="572"/>
              </a:spcBef>
              <a:spcAft>
                <a:spcPts val="0"/>
              </a:spcAft>
              <a:buClr>
                <a:srgbClr val="000000"/>
              </a:buClr>
              <a:buSzPts val="2200"/>
              <a:buFont typeface="Tahoma"/>
              <a:buChar char="•"/>
            </a:pPr>
            <a:r>
              <a:rPr lang="en-US" sz="2200">
                <a:solidFill>
                  <a:schemeClr val="dk1"/>
                </a:solidFill>
                <a:latin typeface="Tahoma"/>
                <a:ea typeface="Tahoma"/>
                <a:cs typeface="Tahoma"/>
                <a:sym typeface="Tahoma"/>
              </a:rPr>
              <a:t>Are there any problems/limitations to the Turing Test?</a:t>
            </a:r>
            <a:endParaRPr/>
          </a:p>
        </p:txBody>
      </p:sp>
      <p:pic>
        <p:nvPicPr>
          <p:cNvPr id="168" name="Google Shape;168;p23" descr="turing.gif (275×291)"/>
          <p:cNvPicPr preferRelativeResize="0"/>
          <p:nvPr/>
        </p:nvPicPr>
        <p:blipFill rotWithShape="1">
          <a:blip r:embed="rId4">
            <a:alphaModFix/>
          </a:blip>
          <a:srcRect/>
          <a:stretch/>
        </p:blipFill>
        <p:spPr>
          <a:xfrm>
            <a:off x="125016" y="4661297"/>
            <a:ext cx="1357128" cy="143608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9"/>
          <p:cNvSpPr txBox="1">
            <a:spLocks noGrp="1"/>
          </p:cNvSpPr>
          <p:nvPr>
            <p:ph type="title"/>
          </p:nvPr>
        </p:nvSpPr>
        <p:spPr>
          <a:xfrm>
            <a:off x="648170" y="402637"/>
            <a:ext cx="7772400" cy="1143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Utility-Based Agent</a:t>
            </a:r>
            <a:endParaRPr/>
          </a:p>
        </p:txBody>
      </p:sp>
      <p:pic>
        <p:nvPicPr>
          <p:cNvPr id="710" name="Google Shape;710;p79" descr="utility-based-agent"/>
          <p:cNvPicPr preferRelativeResize="0">
            <a:picLocks noGrp="1"/>
          </p:cNvPicPr>
          <p:nvPr>
            <p:ph type="body" idx="1"/>
          </p:nvPr>
        </p:nvPicPr>
        <p:blipFill rotWithShape="1">
          <a:blip r:embed="rId3">
            <a:alphaModFix/>
          </a:blip>
          <a:srcRect/>
          <a:stretch/>
        </p:blipFill>
        <p:spPr>
          <a:xfrm>
            <a:off x="206375" y="2497138"/>
            <a:ext cx="4332288" cy="2759075"/>
          </a:xfrm>
          <a:prstGeom prst="rect">
            <a:avLst/>
          </a:prstGeom>
          <a:noFill/>
          <a:ln>
            <a:noFill/>
          </a:ln>
        </p:spPr>
      </p:pic>
      <p:sp>
        <p:nvSpPr>
          <p:cNvPr id="711" name="Google Shape;711;p79"/>
          <p:cNvSpPr txBox="1">
            <a:spLocks noGrp="1"/>
          </p:cNvSpPr>
          <p:nvPr>
            <p:ph type="body" idx="2"/>
          </p:nvPr>
        </p:nvSpPr>
        <p:spPr>
          <a:xfrm>
            <a:off x="4643438" y="1768593"/>
            <a:ext cx="4274784" cy="47084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Some goals can be solved in different ways</a:t>
            </a:r>
            <a:endParaRPr/>
          </a:p>
          <a:p>
            <a:pPr marL="457200" marR="0" lvl="1" indent="-190500" algn="l" rtl="0">
              <a:spcBef>
                <a:spcPts val="1020"/>
              </a:spcBef>
              <a:spcAft>
                <a:spcPts val="0"/>
              </a:spcAft>
              <a:buClr>
                <a:schemeClr val="dk2"/>
              </a:buClr>
              <a:buSzPts val="2100"/>
              <a:buFont typeface="Arial"/>
              <a:buChar char="•"/>
            </a:pPr>
            <a:r>
              <a:rPr lang="en-US" sz="2100" b="0" i="0" u="none" strike="noStrike" cap="none">
                <a:solidFill>
                  <a:schemeClr val="dk1"/>
                </a:solidFill>
                <a:latin typeface="Arial"/>
                <a:ea typeface="Arial"/>
                <a:cs typeface="Arial"/>
                <a:sym typeface="Arial"/>
              </a:rPr>
              <a:t>Some solutions may be “better” – have higher utility</a:t>
            </a:r>
            <a:endParaRPr/>
          </a:p>
          <a:p>
            <a:pPr marL="0" marR="0" lvl="0" indent="0" algn="l"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Utility function maps a (sequence of) state(s) onto a real number</a:t>
            </a:r>
            <a:endParaRPr/>
          </a:p>
          <a:p>
            <a:pPr marL="457200" marR="0" lvl="1" indent="-190500"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Can think of goal achievement as 1 versus 0</a:t>
            </a:r>
            <a:endParaRPr sz="2000" b="0" i="0" u="none" strike="noStrike" cap="none">
              <a:solidFill>
                <a:schemeClr val="dk1"/>
              </a:solidFill>
              <a:latin typeface="Arial"/>
              <a:ea typeface="Arial"/>
              <a:cs typeface="Arial"/>
              <a:sym typeface="Arial"/>
            </a:endParaRPr>
          </a:p>
          <a:p>
            <a:pPr marL="0" marR="0" lvl="0" indent="0" algn="l" rtl="0">
              <a:spcBef>
                <a:spcPts val="4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Can help in optimization or in arbitration among goals or solutions</a:t>
            </a:r>
            <a:endParaRPr/>
          </a:p>
        </p:txBody>
      </p:sp>
      <p:sp>
        <p:nvSpPr>
          <p:cNvPr id="712" name="Google Shape;712;p7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60</a:t>
            </a:fld>
            <a:endParaRPr sz="2400" b="1">
              <a:solidFill>
                <a:schemeClr val="dk2"/>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0"/>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Summing Up</a:t>
            </a:r>
            <a:endParaRPr sz="3600" b="0" i="0" u="none" strike="noStrike" cap="none">
              <a:solidFill>
                <a:schemeClr val="dk2"/>
              </a:solidFill>
              <a:latin typeface="Arial Black"/>
              <a:ea typeface="Arial Black"/>
              <a:cs typeface="Arial Black"/>
              <a:sym typeface="Arial Black"/>
            </a:endParaRPr>
          </a:p>
        </p:txBody>
      </p:sp>
      <p:sp>
        <p:nvSpPr>
          <p:cNvPr id="718" name="Google Shape;718;p80"/>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Key things to know:</a:t>
            </a:r>
            <a:endParaRPr/>
          </a:p>
          <a:p>
            <a:pPr marL="457200" marR="0" lvl="1" indent="-190500" algn="l" rtl="0">
              <a:spcBef>
                <a:spcPts val="10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is an </a:t>
            </a:r>
            <a:r>
              <a:rPr lang="en-US" sz="2000" b="1" i="0" u="none" strike="noStrike" cap="none">
                <a:solidFill>
                  <a:schemeClr val="dk1"/>
                </a:solidFill>
                <a:latin typeface="Arial"/>
                <a:ea typeface="Arial"/>
                <a:cs typeface="Arial"/>
                <a:sym typeface="Arial"/>
              </a:rPr>
              <a:t>agent</a:t>
            </a:r>
            <a:r>
              <a:rPr lang="en-US" sz="2000" b="0" i="0" u="none" strike="noStrike" cap="none">
                <a:solidFill>
                  <a:schemeClr val="dk1"/>
                </a:solidFill>
                <a:latin typeface="Arial"/>
                <a:ea typeface="Arial"/>
                <a:cs typeface="Arial"/>
                <a:sym typeface="Arial"/>
              </a:rPr>
              <a:t>?  What is an </a:t>
            </a:r>
            <a:r>
              <a:rPr lang="en-US" sz="2000" b="1" i="0" u="none" strike="noStrike" cap="none">
                <a:solidFill>
                  <a:schemeClr val="dk1"/>
                </a:solidFill>
                <a:latin typeface="Arial"/>
                <a:ea typeface="Arial"/>
                <a:cs typeface="Arial"/>
                <a:sym typeface="Arial"/>
              </a:rPr>
              <a:t>agent function?</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is a </a:t>
            </a:r>
            <a:r>
              <a:rPr lang="en-US" sz="2000" b="1" i="0" u="none" strike="noStrike" cap="none">
                <a:solidFill>
                  <a:schemeClr val="dk1"/>
                </a:solidFill>
                <a:latin typeface="Arial"/>
                <a:ea typeface="Arial"/>
                <a:cs typeface="Arial"/>
                <a:sym typeface="Arial"/>
              </a:rPr>
              <a:t>performance measure?</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is (and isn’t) </a:t>
            </a:r>
            <a:r>
              <a:rPr lang="en-US" sz="2000" b="1" i="0" u="none" strike="noStrike" cap="none">
                <a:solidFill>
                  <a:schemeClr val="dk1"/>
                </a:solidFill>
                <a:latin typeface="Arial"/>
                <a:ea typeface="Arial"/>
                <a:cs typeface="Arial"/>
                <a:sym typeface="Arial"/>
              </a:rPr>
              <a:t>rational </a:t>
            </a:r>
            <a:r>
              <a:rPr lang="en-US" sz="2000" b="0" i="0" u="none" strike="noStrike" cap="none">
                <a:solidFill>
                  <a:schemeClr val="dk1"/>
                </a:solidFill>
                <a:latin typeface="Arial"/>
                <a:ea typeface="Arial"/>
                <a:cs typeface="Arial"/>
                <a:sym typeface="Arial"/>
              </a:rPr>
              <a:t>behavior?</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is a </a:t>
            </a:r>
            <a:r>
              <a:rPr lang="en-US" sz="2000" b="1" i="0" u="none" strike="noStrike" cap="none">
                <a:solidFill>
                  <a:schemeClr val="dk1"/>
                </a:solidFill>
                <a:latin typeface="Arial"/>
                <a:ea typeface="Arial"/>
                <a:cs typeface="Arial"/>
                <a:sym typeface="Arial"/>
              </a:rPr>
              <a:t>task environment? </a:t>
            </a:r>
            <a:r>
              <a:rPr lang="en-US" sz="2000" b="0" i="0" u="none" strike="noStrike" cap="none">
                <a:solidFill>
                  <a:schemeClr val="dk1"/>
                </a:solidFill>
                <a:latin typeface="Arial"/>
                <a:ea typeface="Arial"/>
                <a:cs typeface="Arial"/>
                <a:sym typeface="Arial"/>
              </a:rPr>
              <a:t>What is </a:t>
            </a:r>
            <a:r>
              <a:rPr lang="en-US" sz="2000" b="1" i="0" u="none" strike="noStrike" cap="none">
                <a:solidFill>
                  <a:schemeClr val="dk1"/>
                </a:solidFill>
                <a:latin typeface="Arial"/>
                <a:ea typeface="Arial"/>
                <a:cs typeface="Arial"/>
                <a:sym typeface="Arial"/>
              </a:rPr>
              <a:t>PEAS?</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are the dimensions and descriptors to characterize a task environment?  (fully vs. partially observable, single- vs. multi-agent, deterministic vs. stochastic, etc)</a:t>
            </a:r>
            <a:endParaRPr/>
          </a:p>
          <a:p>
            <a:pPr marL="457200" marR="0" lvl="1" indent="-190500" algn="l" rtl="0">
              <a:spcBef>
                <a:spcPts val="400"/>
              </a:spcBef>
              <a:spcAft>
                <a:spcPts val="0"/>
              </a:spcAft>
              <a:buClr>
                <a:schemeClr val="dk2"/>
              </a:buClr>
              <a:buSzPts val="2000"/>
              <a:buFont typeface="Arial"/>
              <a:buChar char="•"/>
            </a:pPr>
            <a:r>
              <a:rPr lang="en-US" sz="2000" b="0" i="0" u="none" strike="noStrike" cap="none">
                <a:solidFill>
                  <a:schemeClr val="dk1"/>
                </a:solidFill>
                <a:latin typeface="Arial"/>
                <a:ea typeface="Arial"/>
                <a:cs typeface="Arial"/>
                <a:sym typeface="Arial"/>
              </a:rPr>
              <a:t>What kinds of agent programs are there?  How are they different?</a:t>
            </a:r>
            <a:endParaRPr sz="2000" b="0" i="0" u="none" strike="noStrike" cap="none">
              <a:solidFill>
                <a:schemeClr val="dk1"/>
              </a:solidFill>
              <a:latin typeface="Arial"/>
              <a:ea typeface="Arial"/>
              <a:cs typeface="Arial"/>
              <a:sym typeface="Arial"/>
            </a:endParaRPr>
          </a:p>
        </p:txBody>
      </p:sp>
      <p:sp>
        <p:nvSpPr>
          <p:cNvPr id="719" name="Google Shape;719;p8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61</a:t>
            </a:fld>
            <a:endParaRPr sz="2400" b="1">
              <a:solidFill>
                <a:schemeClr val="dk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For next time…</a:t>
            </a:r>
            <a:endParaRPr sz="3600" b="0" i="0" u="none" strike="noStrike" cap="none">
              <a:solidFill>
                <a:schemeClr val="dk2"/>
              </a:solidFill>
              <a:latin typeface="Arial Black"/>
              <a:ea typeface="Arial Black"/>
              <a:cs typeface="Arial Black"/>
              <a:sym typeface="Arial Black"/>
            </a:endParaRPr>
          </a:p>
        </p:txBody>
      </p:sp>
      <p:sp>
        <p:nvSpPr>
          <p:cNvPr id="725" name="Google Shape;725;p81"/>
          <p:cNvSpPr txBox="1">
            <a:spLocks noGrp="1"/>
          </p:cNvSpPr>
          <p:nvPr>
            <p:ph type="body" idx="1"/>
          </p:nvPr>
        </p:nvSpPr>
        <p:spPr>
          <a:xfrm>
            <a:off x="457199" y="1752600"/>
            <a:ext cx="8247185" cy="43735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Read Chapter 3 in AIMA “Solving Problems by Searching”</a:t>
            </a:r>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Practice problems:</a:t>
            </a: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Written Exercises:							</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from the textbook AIMA 3rd edition:	 </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Chapter 1 Problem#	1.14		</a:t>
            </a:r>
            <a:endParaRPr/>
          </a:p>
          <a:p>
            <a:pPr marL="0" marR="0" lvl="0" indent="0" algn="l" rtl="0">
              <a:spcBef>
                <a:spcPts val="1080"/>
              </a:spcBef>
              <a:spcAft>
                <a:spcPts val="0"/>
              </a:spcAft>
              <a:buClr>
                <a:schemeClr val="dk1"/>
              </a:buClr>
              <a:buFont typeface="Arial"/>
              <a:buNone/>
            </a:pPr>
            <a:r>
              <a:rPr lang="en-US" sz="2400" b="1" i="0" u="none" strike="noStrike" cap="none">
                <a:solidFill>
                  <a:schemeClr val="dk1"/>
                </a:solidFill>
                <a:latin typeface="Arial"/>
                <a:ea typeface="Arial"/>
                <a:cs typeface="Arial"/>
                <a:sym typeface="Arial"/>
              </a:rPr>
              <a:t>Chapter 2 Problem#	 2.2, 2.5</a:t>
            </a:r>
            <a:endParaRPr sz="2400" b="1" i="0" u="none" strike="noStrike" cap="none">
              <a:solidFill>
                <a:schemeClr val="dk1"/>
              </a:solidFill>
              <a:latin typeface="Arial"/>
              <a:ea typeface="Arial"/>
              <a:cs typeface="Arial"/>
              <a:sym typeface="Arial"/>
            </a:endParaRPr>
          </a:p>
          <a:p>
            <a:pPr marL="0" marR="0" lvl="0" indent="0" algn="l" rtl="0">
              <a:spcBef>
                <a:spcPts val="1080"/>
              </a:spcBef>
              <a:spcAft>
                <a:spcPts val="0"/>
              </a:spcAft>
              <a:buClr>
                <a:schemeClr val="dk1"/>
              </a:buClr>
              <a:buFont typeface="Arial"/>
              <a:buNone/>
            </a:pPr>
            <a:endParaRPr sz="2400" b="1" i="0" u="none" strike="noStrike" cap="none">
              <a:solidFill>
                <a:schemeClr val="dk1"/>
              </a:solidFill>
              <a:latin typeface="Arial"/>
              <a:ea typeface="Arial"/>
              <a:cs typeface="Arial"/>
              <a:sym typeface="Arial"/>
            </a:endParaRPr>
          </a:p>
        </p:txBody>
      </p:sp>
      <p:sp>
        <p:nvSpPr>
          <p:cNvPr id="726" name="Google Shape;726;p8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2400" b="1">
                <a:solidFill>
                  <a:schemeClr val="dk2"/>
                </a:solidFill>
                <a:latin typeface="Arial"/>
                <a:ea typeface="Arial"/>
                <a:cs typeface="Arial"/>
                <a:sym typeface="Arial"/>
              </a:rPr>
              <a:t>62</a:t>
            </a:fld>
            <a:endParaRPr sz="2400" b="1">
              <a:solidFill>
                <a:schemeClr val="dk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7</a:t>
            </a:fld>
            <a:endParaRPr sz="1000">
              <a:solidFill>
                <a:schemeClr val="dk1"/>
              </a:solidFill>
              <a:latin typeface="Arial"/>
              <a:ea typeface="Arial"/>
              <a:cs typeface="Arial"/>
              <a:sym typeface="Arial"/>
            </a:endParaRPr>
          </a:p>
        </p:txBody>
      </p:sp>
      <p:sp>
        <p:nvSpPr>
          <p:cNvPr id="174" name="Google Shape;174;p24"/>
          <p:cNvSpPr txBox="1">
            <a:spLocks noGrp="1"/>
          </p:cNvSpPr>
          <p:nvPr>
            <p:ph type="title"/>
          </p:nvPr>
        </p:nvSpPr>
        <p:spPr>
          <a:xfrm>
            <a:off x="457200" y="152718"/>
            <a:ext cx="5791200" cy="1117282"/>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240" b="0" i="0" u="none" strike="noStrike" cap="none">
                <a:solidFill>
                  <a:schemeClr val="dk2"/>
                </a:solidFill>
                <a:latin typeface="Arial Black"/>
                <a:ea typeface="Arial Black"/>
                <a:cs typeface="Arial Black"/>
                <a:sym typeface="Arial Black"/>
              </a:rPr>
              <a:t>The Turing Test (Problems)</a:t>
            </a:r>
            <a:endParaRPr sz="3240" b="0" i="0" u="none" strike="noStrike" cap="none">
              <a:solidFill>
                <a:schemeClr val="dk2"/>
              </a:solidFill>
              <a:latin typeface="Arial Black"/>
              <a:ea typeface="Arial Black"/>
              <a:cs typeface="Arial Black"/>
              <a:sym typeface="Arial Black"/>
            </a:endParaRPr>
          </a:p>
        </p:txBody>
      </p:sp>
      <p:pic>
        <p:nvPicPr>
          <p:cNvPr id="175" name="Google Shape;175;p24"/>
          <p:cNvPicPr preferRelativeResize="0"/>
          <p:nvPr/>
        </p:nvPicPr>
        <p:blipFill rotWithShape="1">
          <a:blip r:embed="rId3">
            <a:alphaModFix/>
          </a:blip>
          <a:srcRect l="30827" t="38470" r="8017" b="23099"/>
          <a:stretch/>
        </p:blipFill>
        <p:spPr>
          <a:xfrm>
            <a:off x="4230440" y="1843981"/>
            <a:ext cx="4517306" cy="1804913"/>
          </a:xfrm>
          <a:prstGeom prst="rect">
            <a:avLst/>
          </a:prstGeom>
          <a:noFill/>
          <a:ln>
            <a:noFill/>
          </a:ln>
        </p:spPr>
      </p:pic>
      <p:sp>
        <p:nvSpPr>
          <p:cNvPr id="176" name="Google Shape;176;p24"/>
          <p:cNvSpPr/>
          <p:nvPr/>
        </p:nvSpPr>
        <p:spPr>
          <a:xfrm>
            <a:off x="180826" y="2060525"/>
            <a:ext cx="4321969" cy="1785938"/>
          </a:xfrm>
          <a:prstGeom prst="rect">
            <a:avLst/>
          </a:prstGeom>
          <a:noFill/>
          <a:ln>
            <a:noFill/>
          </a:ln>
        </p:spPr>
        <p:txBody>
          <a:bodyPr spcFirstLastPara="1" wrap="square" lIns="0" tIns="0" rIns="40625" bIns="0" anchor="t" anchorCtr="0">
            <a:noAutofit/>
          </a:bodyPr>
          <a:lstStyle/>
          <a:p>
            <a:pPr marL="382847" marR="0" lvl="0" indent="-344747" algn="l" rtl="0">
              <a:spcBef>
                <a:spcPts val="0"/>
              </a:spcBef>
              <a:spcAft>
                <a:spcPts val="0"/>
              </a:spcAft>
              <a:buNone/>
            </a:pPr>
            <a:r>
              <a:rPr lang="en-US" sz="2000" u="sng">
                <a:solidFill>
                  <a:schemeClr val="dk1"/>
                </a:solidFill>
                <a:latin typeface="Tahoma"/>
                <a:ea typeface="Tahoma"/>
                <a:cs typeface="Tahoma"/>
                <a:sym typeface="Tahoma"/>
              </a:rPr>
              <a:t>Problems:</a:t>
            </a:r>
            <a:r>
              <a:rPr lang="en-US" sz="1700">
                <a:solidFill>
                  <a:schemeClr val="dk1"/>
                </a:solidFill>
                <a:latin typeface="Tahoma"/>
                <a:ea typeface="Tahoma"/>
                <a:cs typeface="Tahoma"/>
                <a:sym typeface="Tahoma"/>
              </a:rPr>
              <a:t>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1) Turing test is not reproducible, constructive, or amenable to mathematic analysis.</a:t>
            </a:r>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2) Subject to “tricks”  </a:t>
            </a:r>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8</a:t>
            </a:fld>
            <a:endParaRPr sz="1000">
              <a:solidFill>
                <a:schemeClr val="dk1"/>
              </a:solidFill>
              <a:latin typeface="Arial"/>
              <a:ea typeface="Arial"/>
              <a:cs typeface="Arial"/>
              <a:sym typeface="Arial"/>
            </a:endParaRPr>
          </a:p>
        </p:txBody>
      </p:sp>
      <p:sp>
        <p:nvSpPr>
          <p:cNvPr id="182" name="Google Shape;182;p25"/>
          <p:cNvSpPr txBox="1">
            <a:spLocks noGrp="1"/>
          </p:cNvSpPr>
          <p:nvPr>
            <p:ph type="title"/>
          </p:nvPr>
        </p:nvSpPr>
        <p:spPr>
          <a:xfrm>
            <a:off x="457200" y="152718"/>
            <a:ext cx="5791200" cy="1117282"/>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240" b="0" i="0" u="none" strike="noStrike" cap="none">
                <a:solidFill>
                  <a:schemeClr val="dk2"/>
                </a:solidFill>
                <a:latin typeface="Arial Black"/>
                <a:ea typeface="Arial Black"/>
                <a:cs typeface="Arial Black"/>
                <a:sym typeface="Arial Black"/>
              </a:rPr>
              <a:t>The Turing Test (Problems)</a:t>
            </a:r>
            <a:endParaRPr sz="3240" b="0" i="0" u="none" strike="noStrike" cap="none">
              <a:solidFill>
                <a:schemeClr val="dk2"/>
              </a:solidFill>
              <a:latin typeface="Arial Black"/>
              <a:ea typeface="Arial Black"/>
              <a:cs typeface="Arial Black"/>
              <a:sym typeface="Arial Black"/>
            </a:endParaRPr>
          </a:p>
        </p:txBody>
      </p:sp>
      <p:pic>
        <p:nvPicPr>
          <p:cNvPr id="183" name="Google Shape;183;p25"/>
          <p:cNvPicPr preferRelativeResize="0"/>
          <p:nvPr/>
        </p:nvPicPr>
        <p:blipFill rotWithShape="1">
          <a:blip r:embed="rId3">
            <a:alphaModFix/>
          </a:blip>
          <a:srcRect l="30827" t="38470" r="8017" b="23099"/>
          <a:stretch/>
        </p:blipFill>
        <p:spPr>
          <a:xfrm>
            <a:off x="4230440" y="1843981"/>
            <a:ext cx="4517306" cy="1804913"/>
          </a:xfrm>
          <a:prstGeom prst="rect">
            <a:avLst/>
          </a:prstGeom>
          <a:noFill/>
          <a:ln>
            <a:noFill/>
          </a:ln>
        </p:spPr>
      </p:pic>
      <p:sp>
        <p:nvSpPr>
          <p:cNvPr id="184" name="Google Shape;184;p25"/>
          <p:cNvSpPr/>
          <p:nvPr/>
        </p:nvSpPr>
        <p:spPr>
          <a:xfrm>
            <a:off x="180826" y="2060525"/>
            <a:ext cx="4321969" cy="1785938"/>
          </a:xfrm>
          <a:prstGeom prst="rect">
            <a:avLst/>
          </a:prstGeom>
          <a:noFill/>
          <a:ln>
            <a:noFill/>
          </a:ln>
        </p:spPr>
        <p:txBody>
          <a:bodyPr spcFirstLastPara="1" wrap="square" lIns="0" tIns="0" rIns="40625" bIns="0" anchor="t" anchorCtr="0">
            <a:noAutofit/>
          </a:bodyPr>
          <a:lstStyle/>
          <a:p>
            <a:pPr marL="382847" marR="0" lvl="0" indent="-344747" algn="l" rtl="0">
              <a:spcBef>
                <a:spcPts val="0"/>
              </a:spcBef>
              <a:spcAft>
                <a:spcPts val="0"/>
              </a:spcAft>
              <a:buNone/>
            </a:pPr>
            <a:r>
              <a:rPr lang="en-US" sz="2000" u="sng">
                <a:solidFill>
                  <a:schemeClr val="dk1"/>
                </a:solidFill>
                <a:latin typeface="Tahoma"/>
                <a:ea typeface="Tahoma"/>
                <a:cs typeface="Tahoma"/>
                <a:sym typeface="Tahoma"/>
              </a:rPr>
              <a:t>Problems:</a:t>
            </a:r>
            <a:r>
              <a:rPr lang="en-US" sz="1700">
                <a:solidFill>
                  <a:schemeClr val="dk1"/>
                </a:solidFill>
                <a:latin typeface="Tahoma"/>
                <a:ea typeface="Tahoma"/>
                <a:cs typeface="Tahoma"/>
                <a:sym typeface="Tahoma"/>
              </a:rPr>
              <a:t>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1) Turing test is not reproducible, constructive, or amenable to mathematic analysis.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2) Subject to “tricks”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3) What about physical interaction with interrogator and environment?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sldNum" idx="12"/>
          </p:nvPr>
        </p:nvSpPr>
        <p:spPr>
          <a:xfrm>
            <a:off x="457200" y="6172201"/>
            <a:ext cx="3429000" cy="304800"/>
          </a:xfrm>
          <a:prstGeom prst="rect">
            <a:avLst/>
          </a:prstGeom>
          <a:noFill/>
          <a:ln>
            <a:noFill/>
          </a:ln>
        </p:spPr>
        <p:txBody>
          <a:bodyPr spcFirstLastPara="1" wrap="square" lIns="91425" tIns="45700" rIns="91425" bIns="0" anchor="b" anchorCtr="0">
            <a:noAutofit/>
          </a:bodyPr>
          <a:lstStyle/>
          <a:p>
            <a:pPr marL="0" marR="0" lvl="0" indent="0" algn="l" rtl="0">
              <a:spcBef>
                <a:spcPts val="0"/>
              </a:spcBef>
              <a:spcAft>
                <a:spcPts val="0"/>
              </a:spcAft>
              <a:buNone/>
            </a:pPr>
            <a:fld id="{00000000-1234-1234-1234-123412341234}" type="slidenum">
              <a:rPr lang="en-US" sz="1000">
                <a:solidFill>
                  <a:schemeClr val="dk1"/>
                </a:solidFill>
                <a:latin typeface="Arial"/>
                <a:ea typeface="Arial"/>
                <a:cs typeface="Arial"/>
                <a:sym typeface="Arial"/>
              </a:rPr>
              <a:t>9</a:t>
            </a:fld>
            <a:endParaRPr sz="1000">
              <a:solidFill>
                <a:schemeClr val="dk1"/>
              </a:solidFill>
              <a:latin typeface="Arial"/>
              <a:ea typeface="Arial"/>
              <a:cs typeface="Arial"/>
              <a:sym typeface="Arial"/>
            </a:endParaRPr>
          </a:p>
        </p:txBody>
      </p:sp>
      <p:pic>
        <p:nvPicPr>
          <p:cNvPr id="190" name="Google Shape;190;p26"/>
          <p:cNvPicPr preferRelativeResize="0"/>
          <p:nvPr/>
        </p:nvPicPr>
        <p:blipFill rotWithShape="1">
          <a:blip r:embed="rId3">
            <a:alphaModFix/>
          </a:blip>
          <a:srcRect/>
          <a:stretch/>
        </p:blipFill>
        <p:spPr>
          <a:xfrm>
            <a:off x="2123033" y="4804172"/>
            <a:ext cx="5214938" cy="2035969"/>
          </a:xfrm>
          <a:prstGeom prst="rect">
            <a:avLst/>
          </a:prstGeom>
          <a:noFill/>
          <a:ln>
            <a:noFill/>
          </a:ln>
        </p:spPr>
      </p:pic>
      <p:sp>
        <p:nvSpPr>
          <p:cNvPr id="191" name="Google Shape;191;p26"/>
          <p:cNvSpPr txBox="1">
            <a:spLocks noGrp="1"/>
          </p:cNvSpPr>
          <p:nvPr>
            <p:ph type="title"/>
          </p:nvPr>
        </p:nvSpPr>
        <p:spPr>
          <a:xfrm>
            <a:off x="457200" y="152718"/>
            <a:ext cx="5791200" cy="1117282"/>
          </a:xfrm>
          <a:prstGeom prst="rect">
            <a:avLst/>
          </a:prstGeom>
          <a:noFill/>
          <a:ln>
            <a:noFill/>
          </a:ln>
        </p:spPr>
        <p:txBody>
          <a:bodyPr spcFirstLastPara="1" wrap="square" lIns="91425" tIns="45700" rIns="116975" bIns="45700" anchor="b" anchorCtr="0">
            <a:noAutofit/>
          </a:bodyPr>
          <a:lstStyle/>
          <a:p>
            <a:pPr marL="40182" marR="0" lvl="0" indent="-2082" algn="l" rtl="0">
              <a:spcBef>
                <a:spcPts val="0"/>
              </a:spcBef>
              <a:spcAft>
                <a:spcPts val="0"/>
              </a:spcAft>
              <a:buClr>
                <a:schemeClr val="dk2"/>
              </a:buClr>
              <a:buFont typeface="Arial Black"/>
              <a:buNone/>
            </a:pPr>
            <a:r>
              <a:rPr lang="en-US" sz="3600" b="0" i="0" u="none" strike="noStrike" cap="none">
                <a:solidFill>
                  <a:schemeClr val="dk2"/>
                </a:solidFill>
                <a:latin typeface="Arial Black"/>
                <a:ea typeface="Arial Black"/>
                <a:cs typeface="Arial Black"/>
                <a:sym typeface="Arial Black"/>
              </a:rPr>
              <a:t>The Full Turing Test</a:t>
            </a:r>
            <a:endParaRPr/>
          </a:p>
        </p:txBody>
      </p:sp>
      <p:sp>
        <p:nvSpPr>
          <p:cNvPr id="192" name="Google Shape;192;p26"/>
          <p:cNvSpPr/>
          <p:nvPr/>
        </p:nvSpPr>
        <p:spPr>
          <a:xfrm>
            <a:off x="1294804" y="4723805"/>
            <a:ext cx="1349085" cy="369332"/>
          </a:xfrm>
          <a:prstGeom prst="rect">
            <a:avLst/>
          </a:prstGeom>
          <a:noFill/>
          <a:ln>
            <a:noFill/>
          </a:ln>
        </p:spPr>
        <p:txBody>
          <a:bodyPr spcFirstLastPara="1" wrap="square" lIns="0" tIns="0" rIns="40625" bIns="0" anchor="t" anchorCtr="0">
            <a:noAutofit/>
          </a:bodyPr>
          <a:lstStyle/>
          <a:p>
            <a:pPr marL="40182" marR="0" lvl="0" indent="-2082" algn="l" rtl="0">
              <a:spcBef>
                <a:spcPts val="0"/>
              </a:spcBef>
              <a:spcAft>
                <a:spcPts val="0"/>
              </a:spcAft>
              <a:buNone/>
            </a:pPr>
            <a:r>
              <a:rPr lang="en-US" sz="2400">
                <a:solidFill>
                  <a:schemeClr val="dk1"/>
                </a:solidFill>
                <a:latin typeface="Tahoma"/>
                <a:ea typeface="Tahoma"/>
                <a:cs typeface="Tahoma"/>
                <a:sym typeface="Tahoma"/>
              </a:rPr>
              <a:t>Trap door</a:t>
            </a:r>
            <a:endParaRPr/>
          </a:p>
        </p:txBody>
      </p:sp>
      <p:cxnSp>
        <p:nvCxnSpPr>
          <p:cNvPr id="193" name="Google Shape;193;p26"/>
          <p:cNvCxnSpPr/>
          <p:nvPr/>
        </p:nvCxnSpPr>
        <p:spPr>
          <a:xfrm>
            <a:off x="2741414" y="5027414"/>
            <a:ext cx="1870770" cy="583779"/>
          </a:xfrm>
          <a:prstGeom prst="straightConnector1">
            <a:avLst/>
          </a:prstGeom>
          <a:noFill/>
          <a:ln w="38100" cap="flat" cmpd="sng">
            <a:solidFill>
              <a:schemeClr val="dk1"/>
            </a:solidFill>
            <a:prstDash val="solid"/>
            <a:round/>
            <a:headEnd type="none" w="sm" len="sm"/>
            <a:tailEnd type="triangle" w="med" len="med"/>
          </a:ln>
        </p:spPr>
      </p:cxnSp>
      <p:pic>
        <p:nvPicPr>
          <p:cNvPr id="194" name="Google Shape;194;p26"/>
          <p:cNvPicPr preferRelativeResize="0"/>
          <p:nvPr/>
        </p:nvPicPr>
        <p:blipFill rotWithShape="1">
          <a:blip r:embed="rId4">
            <a:alphaModFix/>
          </a:blip>
          <a:srcRect l="30827" t="38470" r="8017" b="23099"/>
          <a:stretch/>
        </p:blipFill>
        <p:spPr>
          <a:xfrm>
            <a:off x="4230440" y="1843981"/>
            <a:ext cx="4517306" cy="1804913"/>
          </a:xfrm>
          <a:prstGeom prst="rect">
            <a:avLst/>
          </a:prstGeom>
          <a:noFill/>
          <a:ln>
            <a:noFill/>
          </a:ln>
        </p:spPr>
      </p:pic>
      <p:sp>
        <p:nvSpPr>
          <p:cNvPr id="195" name="Google Shape;195;p26"/>
          <p:cNvSpPr/>
          <p:nvPr/>
        </p:nvSpPr>
        <p:spPr>
          <a:xfrm>
            <a:off x="180826" y="2060525"/>
            <a:ext cx="4321969" cy="1785938"/>
          </a:xfrm>
          <a:prstGeom prst="rect">
            <a:avLst/>
          </a:prstGeom>
          <a:noFill/>
          <a:ln>
            <a:noFill/>
          </a:ln>
        </p:spPr>
        <p:txBody>
          <a:bodyPr spcFirstLastPara="1" wrap="square" lIns="0" tIns="0" rIns="40625" bIns="0" anchor="t" anchorCtr="0">
            <a:noAutofit/>
          </a:bodyPr>
          <a:lstStyle/>
          <a:p>
            <a:pPr marL="382847" marR="0" lvl="0" indent="-344747" algn="l" rtl="0">
              <a:spcBef>
                <a:spcPts val="0"/>
              </a:spcBef>
              <a:spcAft>
                <a:spcPts val="0"/>
              </a:spcAft>
              <a:buNone/>
            </a:pPr>
            <a:r>
              <a:rPr lang="en-US" sz="2000" u="sng">
                <a:solidFill>
                  <a:schemeClr val="dk1"/>
                </a:solidFill>
                <a:latin typeface="Tahoma"/>
                <a:ea typeface="Tahoma"/>
                <a:cs typeface="Tahoma"/>
                <a:sym typeface="Tahoma"/>
              </a:rPr>
              <a:t>Problems:</a:t>
            </a:r>
            <a:r>
              <a:rPr lang="en-US" sz="1700">
                <a:solidFill>
                  <a:schemeClr val="dk1"/>
                </a:solidFill>
                <a:latin typeface="Tahoma"/>
                <a:ea typeface="Tahoma"/>
                <a:cs typeface="Tahoma"/>
                <a:sym typeface="Tahoma"/>
              </a:rPr>
              <a:t>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1) Turing test is not reproducible, constructive, or amenable to mathematic analysis.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2) Subject to “tricks”  </a:t>
            </a:r>
            <a:endParaRPr sz="1700">
              <a:solidFill>
                <a:schemeClr val="dk1"/>
              </a:solidFill>
              <a:latin typeface="Tahoma"/>
              <a:ea typeface="Tahoma"/>
              <a:cs typeface="Tahoma"/>
              <a:sym typeface="Tahoma"/>
            </a:endParaRPr>
          </a:p>
          <a:p>
            <a:pPr marL="382847" marR="0" lvl="0" indent="-344747" algn="l" rtl="0">
              <a:spcBef>
                <a:spcPts val="439"/>
              </a:spcBef>
              <a:spcAft>
                <a:spcPts val="0"/>
              </a:spcAft>
              <a:buNone/>
            </a:pPr>
            <a:r>
              <a:rPr lang="en-US" sz="1700">
                <a:solidFill>
                  <a:schemeClr val="dk1"/>
                </a:solidFill>
                <a:latin typeface="Tahoma"/>
                <a:ea typeface="Tahoma"/>
                <a:cs typeface="Tahoma"/>
                <a:sym typeface="Tahoma"/>
              </a:rPr>
              <a:t>	3) What about physical interaction with interrogator and environment?</a:t>
            </a:r>
            <a:endParaRPr/>
          </a:p>
        </p:txBody>
      </p:sp>
    </p:spTree>
  </p:cSld>
  <p:clrMapOvr>
    <a:masterClrMapping/>
  </p:clrMapOvr>
  <p:transition spd="med">
    <p:fade thruBlk="1"/>
  </p:transition>
</p:sld>
</file>

<file path=ppt/theme/theme1.xml><?xml version="1.0" encoding="utf-8"?>
<a:theme xmlns:a="http://schemas.openxmlformats.org/drawingml/2006/main" name="AI Spring 2015">
  <a:themeElements>
    <a:clrScheme name="Custom 3">
      <a:dk1>
        <a:srgbClr val="000000"/>
      </a:dk1>
      <a:lt1>
        <a:srgbClr val="FFFFFF"/>
      </a:lt1>
      <a:dk2>
        <a:srgbClr val="D1282E"/>
      </a:dk2>
      <a:lt2>
        <a:srgbClr val="C8C8B1"/>
      </a:lt2>
      <a:accent1>
        <a:srgbClr val="7A7A7A"/>
      </a:accent1>
      <a:accent2>
        <a:srgbClr val="0023AB"/>
      </a:accent2>
      <a:accent3>
        <a:srgbClr val="526DB0"/>
      </a:accent3>
      <a:accent4>
        <a:srgbClr val="989AAC"/>
      </a:accent4>
      <a:accent5>
        <a:srgbClr val="DC5924"/>
      </a:accent5>
      <a:accent6>
        <a:srgbClr val="B4B392"/>
      </a:accent6>
      <a:hlink>
        <a:srgbClr val="0023AB"/>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TotalTime>
  <Words>3702</Words>
  <Application>Microsoft Macintosh PowerPoint</Application>
  <PresentationFormat>On-screen Show (4:3)</PresentationFormat>
  <Paragraphs>782</Paragraphs>
  <Slides>62</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Tahoma</vt:lpstr>
      <vt:lpstr>Noto Sans Symbols</vt:lpstr>
      <vt:lpstr>Bodoni</vt:lpstr>
      <vt:lpstr>Helvetica Neue</vt:lpstr>
      <vt:lpstr>Times</vt:lpstr>
      <vt:lpstr>Arial Black</vt:lpstr>
      <vt:lpstr>Arial</vt:lpstr>
      <vt:lpstr>AI Spring 2015</vt:lpstr>
      <vt:lpstr>CSCI 561 Foundations of  Artificial Intelligence Lecture 1: Overview and Background  (Chapter 1 &amp; 2)</vt:lpstr>
      <vt:lpstr>What is Artificial Intelligence (AI)?</vt:lpstr>
      <vt:lpstr>What is Artificial Intelligence?  Four views</vt:lpstr>
      <vt:lpstr>A Synthesis Definition</vt:lpstr>
      <vt:lpstr>The Turing Test</vt:lpstr>
      <vt:lpstr>The Turing Test</vt:lpstr>
      <vt:lpstr>The Turing Test (Problems)</vt:lpstr>
      <vt:lpstr>The Turing Test (Problems)</vt:lpstr>
      <vt:lpstr>The Full Turing Test</vt:lpstr>
      <vt:lpstr>What would a computer need to pass the Turing test?</vt:lpstr>
      <vt:lpstr>What would a computer need to pass the Turing test?</vt:lpstr>
      <vt:lpstr>Some Examples</vt:lpstr>
      <vt:lpstr>DARPA Urban Challenge (2007)</vt:lpstr>
      <vt:lpstr>Deep Blue</vt:lpstr>
      <vt:lpstr>Deep Blue Combined</vt:lpstr>
      <vt:lpstr>Example Virtual Humans (USC/ICT)</vt:lpstr>
      <vt:lpstr>Grand Challenges for AI</vt:lpstr>
      <vt:lpstr>CSCI 561: Artificial Intelligence</vt:lpstr>
      <vt:lpstr>CSCI 561: Artificial Intelligence</vt:lpstr>
      <vt:lpstr>CSCI 561: Artificial Intelligence</vt:lpstr>
      <vt:lpstr>CSCI 561: Artificial Intelligence</vt:lpstr>
      <vt:lpstr>CSCI 561: Artificial Intelligence</vt:lpstr>
      <vt:lpstr>CSCI 561: Artificial Intelligence</vt:lpstr>
      <vt:lpstr>Academic Integrity</vt:lpstr>
      <vt:lpstr>Academic Integrity</vt:lpstr>
      <vt:lpstr>Agents and Environments </vt:lpstr>
      <vt:lpstr>Cognitive Cycle</vt:lpstr>
      <vt:lpstr>Agent Function</vt:lpstr>
      <vt:lpstr>From Agent Functions to Agent Programs</vt:lpstr>
      <vt:lpstr>The Vacuum-Cleaner World</vt:lpstr>
      <vt:lpstr>A Table-Based Agent Program</vt:lpstr>
      <vt:lpstr>Rationality &amp; Rational Agents</vt:lpstr>
      <vt:lpstr>What Rationality Isn’t </vt:lpstr>
      <vt:lpstr>Environments</vt:lpstr>
      <vt:lpstr>Example: Automated Taxi</vt:lpstr>
      <vt:lpstr>The Agent-Environment Boundary</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Types</vt:lpstr>
      <vt:lpstr>Environment Difficulty</vt:lpstr>
      <vt:lpstr>Agent Behavior in Environments</vt:lpstr>
      <vt:lpstr>Agent Types</vt:lpstr>
      <vt:lpstr>Simple Reflex Agent</vt:lpstr>
      <vt:lpstr>Simple Reflex Program in the Vacuum-Cleaner World</vt:lpstr>
      <vt:lpstr>Model-Based Reflex Agent</vt:lpstr>
      <vt:lpstr>Model-Based Example</vt:lpstr>
      <vt:lpstr>Goal-Based Agent</vt:lpstr>
      <vt:lpstr>Goal Based Example</vt:lpstr>
      <vt:lpstr>Utility-Based Agent</vt:lpstr>
      <vt:lpstr>Summing Up</vt:lpstr>
      <vt:lpstr>For next time…</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561 Foundations of  Artificial Intelligence Lecture 1: Overview and Background  (Chapter 1 &amp; 2)</dc:title>
  <cp:lastModifiedBy>Sheila Tejada</cp:lastModifiedBy>
  <cp:revision>5</cp:revision>
  <dcterms:modified xsi:type="dcterms:W3CDTF">2018-08-21T23:18:25Z</dcterms:modified>
</cp:coreProperties>
</file>